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91" r:id="rId4"/>
    <p:sldId id="274" r:id="rId5"/>
    <p:sldId id="259" r:id="rId6"/>
    <p:sldId id="282" r:id="rId7"/>
    <p:sldId id="275" r:id="rId8"/>
    <p:sldId id="276" r:id="rId9"/>
    <p:sldId id="258" r:id="rId10"/>
    <p:sldId id="260" r:id="rId11"/>
    <p:sldId id="261" r:id="rId12"/>
    <p:sldId id="270" r:id="rId13"/>
    <p:sldId id="277" r:id="rId14"/>
    <p:sldId id="262" r:id="rId15"/>
    <p:sldId id="292" r:id="rId16"/>
    <p:sldId id="293" r:id="rId17"/>
    <p:sldId id="263" r:id="rId18"/>
    <p:sldId id="268" r:id="rId19"/>
    <p:sldId id="267" r:id="rId20"/>
    <p:sldId id="265" r:id="rId21"/>
    <p:sldId id="266" r:id="rId22"/>
    <p:sldId id="264" r:id="rId23"/>
    <p:sldId id="310" r:id="rId24"/>
    <p:sldId id="271" r:id="rId25"/>
    <p:sldId id="272" r:id="rId26"/>
    <p:sldId id="294" r:id="rId27"/>
    <p:sldId id="278" r:id="rId28"/>
    <p:sldId id="279" r:id="rId29"/>
    <p:sldId id="296" r:id="rId30"/>
    <p:sldId id="295" r:id="rId31"/>
    <p:sldId id="281" r:id="rId32"/>
    <p:sldId id="286" r:id="rId33"/>
    <p:sldId id="273" r:id="rId34"/>
    <p:sldId id="280" r:id="rId35"/>
    <p:sldId id="287" r:id="rId36"/>
    <p:sldId id="288" r:id="rId37"/>
    <p:sldId id="289" r:id="rId38"/>
    <p:sldId id="297" r:id="rId39"/>
    <p:sldId id="290" r:id="rId40"/>
    <p:sldId id="299" r:id="rId41"/>
    <p:sldId id="300" r:id="rId42"/>
    <p:sldId id="311" r:id="rId43"/>
    <p:sldId id="312" r:id="rId44"/>
    <p:sldId id="283" r:id="rId45"/>
    <p:sldId id="298" r:id="rId46"/>
    <p:sldId id="284" r:id="rId47"/>
    <p:sldId id="285" r:id="rId48"/>
    <p:sldId id="301" r:id="rId49"/>
    <p:sldId id="302" r:id="rId50"/>
    <p:sldId id="303" r:id="rId51"/>
    <p:sldId id="304" r:id="rId52"/>
    <p:sldId id="313" r:id="rId53"/>
    <p:sldId id="305" r:id="rId54"/>
    <p:sldId id="306" r:id="rId55"/>
    <p:sldId id="307" r:id="rId56"/>
    <p:sldId id="314" r:id="rId57"/>
    <p:sldId id="308" r:id="rId58"/>
    <p:sldId id="30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0"/>
    <p:restoredTop sz="83887"/>
  </p:normalViewPr>
  <p:slideViewPr>
    <p:cSldViewPr snapToGrid="0" snapToObjects="1">
      <p:cViewPr varScale="1">
        <p:scale>
          <a:sx n="86" d="100"/>
          <a:sy n="86" d="100"/>
        </p:scale>
        <p:origin x="6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12116-FEBB-D041-B781-6B6DDA8AA22E}" type="doc">
      <dgm:prSet loTypeId="urn:microsoft.com/office/officeart/2009/3/layout/HorizontalOrganizationChart" loCatId="" qsTypeId="urn:microsoft.com/office/officeart/2005/8/quickstyle/simple1" qsCatId="simple" csTypeId="urn:microsoft.com/office/officeart/2005/8/colors/accent1_2" csCatId="accent1" phldr="1"/>
      <dgm:spPr/>
      <dgm:t>
        <a:bodyPr/>
        <a:lstStyle/>
        <a:p>
          <a:endParaRPr lang="en-US"/>
        </a:p>
      </dgm:t>
    </dgm:pt>
    <dgm:pt modelId="{361923DA-36E4-F645-8C5D-B4C5765D7D80}">
      <dgm:prSet phldrT="[Text]" custT="1"/>
      <dgm:spPr/>
      <dgm: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proc 0</a:t>
          </a:r>
        </a:p>
      </dgm:t>
    </dgm:pt>
    <dgm:pt modelId="{16EEF500-C08C-6F49-85BB-C841AF8EB6B6}" type="parTrans" cxnId="{15B2122A-D47F-8849-AA35-0BDCC526D923}">
      <dgm:prSet/>
      <dgm:spPr/>
      <dgm:t>
        <a:bodyPr/>
        <a:lstStyle/>
        <a:p>
          <a:endParaRPr lang="en-US"/>
        </a:p>
      </dgm:t>
    </dgm:pt>
    <dgm:pt modelId="{450F0A3C-7521-D646-B43D-A6DA81A2EC6A}" type="sibTrans" cxnId="{15B2122A-D47F-8849-AA35-0BDCC526D923}">
      <dgm:prSet/>
      <dgm:spPr/>
      <dgm:t>
        <a:bodyPr/>
        <a:lstStyle/>
        <a:p>
          <a:endParaRPr lang="en-US"/>
        </a:p>
      </dgm:t>
    </dgm:pt>
    <dgm:pt modelId="{030F330C-5BD5-684D-B50B-0ADF3994471D}">
      <dgm:prSet phldrT="[Text]" custT="1"/>
      <dgm:spPr/>
      <dgm: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proc 1</a:t>
          </a:r>
        </a:p>
      </dgm:t>
    </dgm:pt>
    <dgm:pt modelId="{5B7F2474-BE45-FF4B-8B3B-B11EBB252FFD}" type="parTrans" cxnId="{0D42CB78-8C2B-2040-B7B6-37859BD875D6}">
      <dgm:prSet/>
      <dgm:spPr>
        <a:ln w="73025">
          <a:solidFill>
            <a:schemeClr val="accent1">
              <a:lumMod val="40000"/>
              <a:lumOff val="60000"/>
            </a:schemeClr>
          </a:solidFill>
          <a:tailEnd type="triangle" w="sm" len="sm"/>
        </a:ln>
      </dgm:spPr>
      <dgm:t>
        <a:bodyPr/>
        <a:lstStyle/>
        <a:p>
          <a:endParaRPr lang="en-US"/>
        </a:p>
      </dgm:t>
    </dgm:pt>
    <dgm:pt modelId="{C691D0D4-88F1-D34D-9C34-27F29EFB1661}" type="sibTrans" cxnId="{0D42CB78-8C2B-2040-B7B6-37859BD875D6}">
      <dgm:prSet/>
      <dgm:spPr/>
      <dgm:t>
        <a:bodyPr/>
        <a:lstStyle/>
        <a:p>
          <a:endParaRPr lang="en-US"/>
        </a:p>
      </dgm:t>
    </dgm:pt>
    <dgm:pt modelId="{CFA66BAD-6149-164B-A715-7A63FA4BA524}">
      <dgm:prSet phldrT="[Text]" custT="1"/>
      <dgm:spPr/>
      <dgm: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proc 2</a:t>
          </a:r>
        </a:p>
      </dgm:t>
    </dgm:pt>
    <dgm:pt modelId="{4BB0EBE7-5042-7C41-B125-2EDD3A01E2AB}" type="parTrans" cxnId="{6A2D8D09-5048-504F-B2CE-05E0FA52CC27}">
      <dgm:prSet/>
      <dgm:spPr>
        <a:ln w="73025">
          <a:solidFill>
            <a:schemeClr val="accent1">
              <a:lumMod val="40000"/>
              <a:lumOff val="60000"/>
            </a:schemeClr>
          </a:solidFill>
          <a:tailEnd type="triangle" w="sm" len="sm"/>
        </a:ln>
      </dgm:spPr>
      <dgm:t>
        <a:bodyPr/>
        <a:lstStyle/>
        <a:p>
          <a:endParaRPr lang="en-US"/>
        </a:p>
      </dgm:t>
    </dgm:pt>
    <dgm:pt modelId="{F5690760-C678-B349-B5FD-D97144B3B92B}" type="sibTrans" cxnId="{6A2D8D09-5048-504F-B2CE-05E0FA52CC27}">
      <dgm:prSet/>
      <dgm:spPr/>
      <dgm:t>
        <a:bodyPr/>
        <a:lstStyle/>
        <a:p>
          <a:endParaRPr lang="en-US"/>
        </a:p>
      </dgm:t>
    </dgm:pt>
    <dgm:pt modelId="{A763F92B-C040-A64D-9586-ED537A77B987}">
      <dgm:prSet phldrT="[Text]" custT="1"/>
      <dgm:spPr/>
      <dgm: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proc 3</a:t>
          </a:r>
        </a:p>
      </dgm:t>
    </dgm:pt>
    <dgm:pt modelId="{265273FC-09B1-D14D-848C-114AF0771D26}" type="parTrans" cxnId="{57B92D18-59AE-EF46-86CF-D5A601077E48}">
      <dgm:prSet/>
      <dgm:spPr>
        <a:ln w="73025">
          <a:solidFill>
            <a:schemeClr val="accent1">
              <a:lumMod val="40000"/>
              <a:lumOff val="60000"/>
            </a:schemeClr>
          </a:solidFill>
          <a:tailEnd type="triangle" w="sm" len="sm"/>
        </a:ln>
      </dgm:spPr>
      <dgm:t>
        <a:bodyPr/>
        <a:lstStyle/>
        <a:p>
          <a:endParaRPr lang="en-US"/>
        </a:p>
      </dgm:t>
    </dgm:pt>
    <dgm:pt modelId="{14834B09-D5FF-0C49-BF7E-85E3A1588F12}" type="sibTrans" cxnId="{57B92D18-59AE-EF46-86CF-D5A601077E48}">
      <dgm:prSet/>
      <dgm:spPr/>
      <dgm:t>
        <a:bodyPr/>
        <a:lstStyle/>
        <a:p>
          <a:endParaRPr lang="en-US"/>
        </a:p>
      </dgm:t>
    </dgm:pt>
    <dgm:pt modelId="{3B262E42-E9B6-7041-B5B0-5CD8FC03B1FC}">
      <dgm:prSet phldrT="[Text]" custT="1"/>
      <dgm:spPr/>
      <dgm: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proc 4</a:t>
          </a:r>
        </a:p>
      </dgm:t>
    </dgm:pt>
    <dgm:pt modelId="{FB916D15-C14D-D14A-B972-F496840F1284}" type="parTrans" cxnId="{2BC3D57B-65B7-2D4D-9DFF-A411BE49D718}">
      <dgm:prSet/>
      <dgm:spPr>
        <a:ln w="73025">
          <a:solidFill>
            <a:schemeClr val="accent1">
              <a:lumMod val="40000"/>
              <a:lumOff val="60000"/>
            </a:schemeClr>
          </a:solidFill>
          <a:tailEnd type="triangle" w="sm" len="sm"/>
        </a:ln>
      </dgm:spPr>
      <dgm:t>
        <a:bodyPr/>
        <a:lstStyle/>
        <a:p>
          <a:endParaRPr lang="en-US"/>
        </a:p>
      </dgm:t>
    </dgm:pt>
    <dgm:pt modelId="{86B1E539-2FCE-7B49-9965-15B90EB6C5F4}" type="sibTrans" cxnId="{2BC3D57B-65B7-2D4D-9DFF-A411BE49D718}">
      <dgm:prSet/>
      <dgm:spPr/>
      <dgm:t>
        <a:bodyPr/>
        <a:lstStyle/>
        <a:p>
          <a:endParaRPr lang="en-US"/>
        </a:p>
      </dgm:t>
    </dgm:pt>
    <dgm:pt modelId="{9CE033F2-993F-074C-9AC4-F30004077565}" type="pres">
      <dgm:prSet presAssocID="{E3312116-FEBB-D041-B781-6B6DDA8AA22E}" presName="hierChild1" presStyleCnt="0">
        <dgm:presLayoutVars>
          <dgm:orgChart val="1"/>
          <dgm:chPref val="1"/>
          <dgm:dir/>
          <dgm:animOne val="branch"/>
          <dgm:animLvl val="lvl"/>
          <dgm:resizeHandles/>
        </dgm:presLayoutVars>
      </dgm:prSet>
      <dgm:spPr/>
    </dgm:pt>
    <dgm:pt modelId="{7C77BF88-53CD-D741-B957-9502CCCE46C5}" type="pres">
      <dgm:prSet presAssocID="{361923DA-36E4-F645-8C5D-B4C5765D7D80}" presName="hierRoot1" presStyleCnt="0">
        <dgm:presLayoutVars>
          <dgm:hierBranch val="init"/>
        </dgm:presLayoutVars>
      </dgm:prSet>
      <dgm:spPr/>
    </dgm:pt>
    <dgm:pt modelId="{95A1A94B-4D89-3D46-A09A-56E79E968E06}" type="pres">
      <dgm:prSet presAssocID="{361923DA-36E4-F645-8C5D-B4C5765D7D80}" presName="rootComposite1" presStyleCnt="0"/>
      <dgm:spPr/>
    </dgm:pt>
    <dgm:pt modelId="{54E243F6-C15E-E345-A5BC-C289BF1B1B60}" type="pres">
      <dgm:prSet presAssocID="{361923DA-36E4-F645-8C5D-B4C5765D7D80}" presName="rootText1" presStyleLbl="node0" presStyleIdx="0" presStyleCnt="1" custScaleX="57359" custScaleY="85540" custLinFactNeighborX="-19861">
        <dgm:presLayoutVars>
          <dgm:chPref val="3"/>
        </dgm:presLayoutVars>
      </dgm:prSet>
      <dgm:spPr>
        <a:prstGeom prst="roundRect">
          <a:avLst/>
        </a:prstGeom>
      </dgm:spPr>
    </dgm:pt>
    <dgm:pt modelId="{FEC9F85C-5C7E-8341-88C2-58C6558780A3}" type="pres">
      <dgm:prSet presAssocID="{361923DA-36E4-F645-8C5D-B4C5765D7D80}" presName="rootConnector1" presStyleLbl="node1" presStyleIdx="0" presStyleCnt="0"/>
      <dgm:spPr/>
    </dgm:pt>
    <dgm:pt modelId="{DE8F5779-8ED5-F847-9965-D2B311819FBE}" type="pres">
      <dgm:prSet presAssocID="{361923DA-36E4-F645-8C5D-B4C5765D7D80}" presName="hierChild2" presStyleCnt="0"/>
      <dgm:spPr/>
    </dgm:pt>
    <dgm:pt modelId="{F3E9082C-9BBB-9A4E-A145-C0B6440DA7DC}" type="pres">
      <dgm:prSet presAssocID="{5B7F2474-BE45-FF4B-8B3B-B11EBB252FFD}" presName="Name64" presStyleLbl="parChTrans1D2" presStyleIdx="0" presStyleCnt="4"/>
      <dgm:spPr/>
    </dgm:pt>
    <dgm:pt modelId="{BED02887-7B61-C64B-B3E6-165D9A7C5F22}" type="pres">
      <dgm:prSet presAssocID="{030F330C-5BD5-684D-B50B-0ADF3994471D}" presName="hierRoot2" presStyleCnt="0">
        <dgm:presLayoutVars>
          <dgm:hierBranch val="init"/>
        </dgm:presLayoutVars>
      </dgm:prSet>
      <dgm:spPr/>
    </dgm:pt>
    <dgm:pt modelId="{03FAEDC6-54DB-B14F-95F5-3A2A84E2BD9D}" type="pres">
      <dgm:prSet presAssocID="{030F330C-5BD5-684D-B50B-0ADF3994471D}" presName="rootComposite" presStyleCnt="0"/>
      <dgm:spPr/>
    </dgm:pt>
    <dgm:pt modelId="{77C53BF4-5C29-C64B-A798-A81FD6783538}" type="pres">
      <dgm:prSet presAssocID="{030F330C-5BD5-684D-B50B-0ADF3994471D}" presName="rootText" presStyleLbl="node2" presStyleIdx="0" presStyleCnt="4" custScaleX="65549" custScaleY="84229">
        <dgm:presLayoutVars>
          <dgm:chPref val="3"/>
        </dgm:presLayoutVars>
      </dgm:prSet>
      <dgm:spPr>
        <a:prstGeom prst="roundRect">
          <a:avLst/>
        </a:prstGeom>
      </dgm:spPr>
    </dgm:pt>
    <dgm:pt modelId="{7F8B770E-10DD-4341-9335-448FB6442C65}" type="pres">
      <dgm:prSet presAssocID="{030F330C-5BD5-684D-B50B-0ADF3994471D}" presName="rootConnector" presStyleLbl="node2" presStyleIdx="0" presStyleCnt="4"/>
      <dgm:spPr/>
    </dgm:pt>
    <dgm:pt modelId="{94E5ECEA-1FCA-1E4A-B42A-6368BA272FC1}" type="pres">
      <dgm:prSet presAssocID="{030F330C-5BD5-684D-B50B-0ADF3994471D}" presName="hierChild4" presStyleCnt="0"/>
      <dgm:spPr/>
    </dgm:pt>
    <dgm:pt modelId="{C3672556-1293-1C49-A90E-07C7519A8509}" type="pres">
      <dgm:prSet presAssocID="{030F330C-5BD5-684D-B50B-0ADF3994471D}" presName="hierChild5" presStyleCnt="0"/>
      <dgm:spPr/>
    </dgm:pt>
    <dgm:pt modelId="{3911754E-3E2F-EF4B-89DB-0B06A8E6CB95}" type="pres">
      <dgm:prSet presAssocID="{4BB0EBE7-5042-7C41-B125-2EDD3A01E2AB}" presName="Name64" presStyleLbl="parChTrans1D2" presStyleIdx="1" presStyleCnt="4"/>
      <dgm:spPr/>
    </dgm:pt>
    <dgm:pt modelId="{3CE4B8A4-4FF6-1E42-B7C6-E8D783E49C66}" type="pres">
      <dgm:prSet presAssocID="{CFA66BAD-6149-164B-A715-7A63FA4BA524}" presName="hierRoot2" presStyleCnt="0">
        <dgm:presLayoutVars>
          <dgm:hierBranch val="init"/>
        </dgm:presLayoutVars>
      </dgm:prSet>
      <dgm:spPr/>
    </dgm:pt>
    <dgm:pt modelId="{BCB8307B-F1C4-0341-83C3-71CD073174A3}" type="pres">
      <dgm:prSet presAssocID="{CFA66BAD-6149-164B-A715-7A63FA4BA524}" presName="rootComposite" presStyleCnt="0"/>
      <dgm:spPr/>
    </dgm:pt>
    <dgm:pt modelId="{6A7F222C-E3AF-2D4E-8034-BF924CBD3010}" type="pres">
      <dgm:prSet presAssocID="{CFA66BAD-6149-164B-A715-7A63FA4BA524}" presName="rootText" presStyleLbl="node2" presStyleIdx="1" presStyleCnt="4" custScaleX="65549" custScaleY="84229">
        <dgm:presLayoutVars>
          <dgm:chPref val="3"/>
        </dgm:presLayoutVars>
      </dgm:prSet>
      <dgm:spPr>
        <a:prstGeom prst="roundRect">
          <a:avLst/>
        </a:prstGeom>
      </dgm:spPr>
    </dgm:pt>
    <dgm:pt modelId="{4DC405AF-22F9-2C49-8258-B73F3A79CC5D}" type="pres">
      <dgm:prSet presAssocID="{CFA66BAD-6149-164B-A715-7A63FA4BA524}" presName="rootConnector" presStyleLbl="node2" presStyleIdx="1" presStyleCnt="4"/>
      <dgm:spPr/>
    </dgm:pt>
    <dgm:pt modelId="{701F268D-0E48-C14D-97B0-20A1E4E4780A}" type="pres">
      <dgm:prSet presAssocID="{CFA66BAD-6149-164B-A715-7A63FA4BA524}" presName="hierChild4" presStyleCnt="0"/>
      <dgm:spPr/>
    </dgm:pt>
    <dgm:pt modelId="{33EEA380-64C7-1D45-A6A9-92F9EA8717E1}" type="pres">
      <dgm:prSet presAssocID="{CFA66BAD-6149-164B-A715-7A63FA4BA524}" presName="hierChild5" presStyleCnt="0"/>
      <dgm:spPr/>
    </dgm:pt>
    <dgm:pt modelId="{9E27EAA2-C094-184D-9BF7-83AA72C8B8D4}" type="pres">
      <dgm:prSet presAssocID="{265273FC-09B1-D14D-848C-114AF0771D26}" presName="Name64" presStyleLbl="parChTrans1D2" presStyleIdx="2" presStyleCnt="4"/>
      <dgm:spPr/>
    </dgm:pt>
    <dgm:pt modelId="{788CD62F-BECA-5945-AF66-5229CC638092}" type="pres">
      <dgm:prSet presAssocID="{A763F92B-C040-A64D-9586-ED537A77B987}" presName="hierRoot2" presStyleCnt="0">
        <dgm:presLayoutVars>
          <dgm:hierBranch val="init"/>
        </dgm:presLayoutVars>
      </dgm:prSet>
      <dgm:spPr/>
    </dgm:pt>
    <dgm:pt modelId="{C8E0CA87-4293-3246-B086-DF696F308683}" type="pres">
      <dgm:prSet presAssocID="{A763F92B-C040-A64D-9586-ED537A77B987}" presName="rootComposite" presStyleCnt="0"/>
      <dgm:spPr/>
    </dgm:pt>
    <dgm:pt modelId="{F20162F1-7D9F-474C-A33D-BD37D5103754}" type="pres">
      <dgm:prSet presAssocID="{A763F92B-C040-A64D-9586-ED537A77B987}" presName="rootText" presStyleLbl="node2" presStyleIdx="2" presStyleCnt="4" custScaleX="65549" custScaleY="84229">
        <dgm:presLayoutVars>
          <dgm:chPref val="3"/>
        </dgm:presLayoutVars>
      </dgm:prSet>
      <dgm:spPr>
        <a:prstGeom prst="roundRect">
          <a:avLst/>
        </a:prstGeom>
      </dgm:spPr>
    </dgm:pt>
    <dgm:pt modelId="{A8DC0754-6CCA-C448-8C56-B0A4DF5801B7}" type="pres">
      <dgm:prSet presAssocID="{A763F92B-C040-A64D-9586-ED537A77B987}" presName="rootConnector" presStyleLbl="node2" presStyleIdx="2" presStyleCnt="4"/>
      <dgm:spPr/>
    </dgm:pt>
    <dgm:pt modelId="{A88F0EC0-EC5F-2448-988A-0156954117D6}" type="pres">
      <dgm:prSet presAssocID="{A763F92B-C040-A64D-9586-ED537A77B987}" presName="hierChild4" presStyleCnt="0"/>
      <dgm:spPr/>
    </dgm:pt>
    <dgm:pt modelId="{333B0069-B7A2-134A-9AA4-E5BC91390DCF}" type="pres">
      <dgm:prSet presAssocID="{A763F92B-C040-A64D-9586-ED537A77B987}" presName="hierChild5" presStyleCnt="0"/>
      <dgm:spPr/>
    </dgm:pt>
    <dgm:pt modelId="{15945FAA-0710-FC45-A5D8-A86A03D1F3F3}" type="pres">
      <dgm:prSet presAssocID="{FB916D15-C14D-D14A-B972-F496840F1284}" presName="Name64" presStyleLbl="parChTrans1D2" presStyleIdx="3" presStyleCnt="4"/>
      <dgm:spPr/>
    </dgm:pt>
    <dgm:pt modelId="{3D45693B-BD02-254A-8495-10D30FAC2380}" type="pres">
      <dgm:prSet presAssocID="{3B262E42-E9B6-7041-B5B0-5CD8FC03B1FC}" presName="hierRoot2" presStyleCnt="0">
        <dgm:presLayoutVars>
          <dgm:hierBranch val="init"/>
        </dgm:presLayoutVars>
      </dgm:prSet>
      <dgm:spPr/>
    </dgm:pt>
    <dgm:pt modelId="{F9BD0254-E89D-A14A-9C94-61C5A1CFCACC}" type="pres">
      <dgm:prSet presAssocID="{3B262E42-E9B6-7041-B5B0-5CD8FC03B1FC}" presName="rootComposite" presStyleCnt="0"/>
      <dgm:spPr/>
    </dgm:pt>
    <dgm:pt modelId="{DBDF8475-DBD0-524B-B676-3BFBFE9332DB}" type="pres">
      <dgm:prSet presAssocID="{3B262E42-E9B6-7041-B5B0-5CD8FC03B1FC}" presName="rootText" presStyleLbl="node2" presStyleIdx="3" presStyleCnt="4" custScaleX="65549" custScaleY="84229">
        <dgm:presLayoutVars>
          <dgm:chPref val="3"/>
        </dgm:presLayoutVars>
      </dgm:prSet>
      <dgm:spPr>
        <a:prstGeom prst="roundRect">
          <a:avLst/>
        </a:prstGeom>
      </dgm:spPr>
    </dgm:pt>
    <dgm:pt modelId="{42C1D7E5-B455-FB47-B941-95D3C3AD52B0}" type="pres">
      <dgm:prSet presAssocID="{3B262E42-E9B6-7041-B5B0-5CD8FC03B1FC}" presName="rootConnector" presStyleLbl="node2" presStyleIdx="3" presStyleCnt="4"/>
      <dgm:spPr/>
    </dgm:pt>
    <dgm:pt modelId="{7D8C2275-91B9-4344-A72C-1BF573E54E3C}" type="pres">
      <dgm:prSet presAssocID="{3B262E42-E9B6-7041-B5B0-5CD8FC03B1FC}" presName="hierChild4" presStyleCnt="0"/>
      <dgm:spPr/>
    </dgm:pt>
    <dgm:pt modelId="{6C6C1567-AC3E-E14C-BB3D-A7A8936B269E}" type="pres">
      <dgm:prSet presAssocID="{3B262E42-E9B6-7041-B5B0-5CD8FC03B1FC}" presName="hierChild5" presStyleCnt="0"/>
      <dgm:spPr/>
    </dgm:pt>
    <dgm:pt modelId="{FFB47035-3CF2-A543-AFEE-CBA0873F7613}" type="pres">
      <dgm:prSet presAssocID="{361923DA-36E4-F645-8C5D-B4C5765D7D80}" presName="hierChild3" presStyleCnt="0"/>
      <dgm:spPr/>
    </dgm:pt>
  </dgm:ptLst>
  <dgm:cxnLst>
    <dgm:cxn modelId="{6A2D8D09-5048-504F-B2CE-05E0FA52CC27}" srcId="{361923DA-36E4-F645-8C5D-B4C5765D7D80}" destId="{CFA66BAD-6149-164B-A715-7A63FA4BA524}" srcOrd="1" destOrd="0" parTransId="{4BB0EBE7-5042-7C41-B125-2EDD3A01E2AB}" sibTransId="{F5690760-C678-B349-B5FD-D97144B3B92B}"/>
    <dgm:cxn modelId="{1484F10F-3C05-5D4F-B65F-2E6AA38FDC42}" type="presOf" srcId="{FB916D15-C14D-D14A-B972-F496840F1284}" destId="{15945FAA-0710-FC45-A5D8-A86A03D1F3F3}" srcOrd="0" destOrd="0" presId="urn:microsoft.com/office/officeart/2009/3/layout/HorizontalOrganizationChart"/>
    <dgm:cxn modelId="{57B92D18-59AE-EF46-86CF-D5A601077E48}" srcId="{361923DA-36E4-F645-8C5D-B4C5765D7D80}" destId="{A763F92B-C040-A64D-9586-ED537A77B987}" srcOrd="2" destOrd="0" parTransId="{265273FC-09B1-D14D-848C-114AF0771D26}" sibTransId="{14834B09-D5FF-0C49-BF7E-85E3A1588F12}"/>
    <dgm:cxn modelId="{6D2AF51F-F7F7-D44C-ADFC-481803D3B168}" type="presOf" srcId="{3B262E42-E9B6-7041-B5B0-5CD8FC03B1FC}" destId="{DBDF8475-DBD0-524B-B676-3BFBFE9332DB}" srcOrd="0" destOrd="0" presId="urn:microsoft.com/office/officeart/2009/3/layout/HorizontalOrganizationChart"/>
    <dgm:cxn modelId="{CA538125-FFDA-2C48-96D9-21A44157F419}" type="presOf" srcId="{030F330C-5BD5-684D-B50B-0ADF3994471D}" destId="{77C53BF4-5C29-C64B-A798-A81FD6783538}" srcOrd="0" destOrd="0" presId="urn:microsoft.com/office/officeart/2009/3/layout/HorizontalOrganizationChart"/>
    <dgm:cxn modelId="{15B2122A-D47F-8849-AA35-0BDCC526D923}" srcId="{E3312116-FEBB-D041-B781-6B6DDA8AA22E}" destId="{361923DA-36E4-F645-8C5D-B4C5765D7D80}" srcOrd="0" destOrd="0" parTransId="{16EEF500-C08C-6F49-85BB-C841AF8EB6B6}" sibTransId="{450F0A3C-7521-D646-B43D-A6DA81A2EC6A}"/>
    <dgm:cxn modelId="{BBE6D72E-5FAC-6749-9490-5899CBE5FBE5}" type="presOf" srcId="{361923DA-36E4-F645-8C5D-B4C5765D7D80}" destId="{54E243F6-C15E-E345-A5BC-C289BF1B1B60}" srcOrd="0" destOrd="0" presId="urn:microsoft.com/office/officeart/2009/3/layout/HorizontalOrganizationChart"/>
    <dgm:cxn modelId="{8A1EE63A-A2F9-1D41-BBC3-D7C70CEA2227}" type="presOf" srcId="{A763F92B-C040-A64D-9586-ED537A77B987}" destId="{A8DC0754-6CCA-C448-8C56-B0A4DF5801B7}" srcOrd="1" destOrd="0" presId="urn:microsoft.com/office/officeart/2009/3/layout/HorizontalOrganizationChart"/>
    <dgm:cxn modelId="{5F94D344-A34D-DB42-B21E-186888E0BCD9}" type="presOf" srcId="{361923DA-36E4-F645-8C5D-B4C5765D7D80}" destId="{FEC9F85C-5C7E-8341-88C2-58C6558780A3}" srcOrd="1" destOrd="0" presId="urn:microsoft.com/office/officeart/2009/3/layout/HorizontalOrganizationChart"/>
    <dgm:cxn modelId="{D10E4D54-59A5-E74F-8156-02C6A31960BC}" type="presOf" srcId="{265273FC-09B1-D14D-848C-114AF0771D26}" destId="{9E27EAA2-C094-184D-9BF7-83AA72C8B8D4}" srcOrd="0" destOrd="0" presId="urn:microsoft.com/office/officeart/2009/3/layout/HorizontalOrganizationChart"/>
    <dgm:cxn modelId="{F45ADD6C-BDF4-5041-974B-D2CF30F3D24C}" type="presOf" srcId="{A763F92B-C040-A64D-9586-ED537A77B987}" destId="{F20162F1-7D9F-474C-A33D-BD37D5103754}" srcOrd="0" destOrd="0" presId="urn:microsoft.com/office/officeart/2009/3/layout/HorizontalOrganizationChart"/>
    <dgm:cxn modelId="{0D42CB78-8C2B-2040-B7B6-37859BD875D6}" srcId="{361923DA-36E4-F645-8C5D-B4C5765D7D80}" destId="{030F330C-5BD5-684D-B50B-0ADF3994471D}" srcOrd="0" destOrd="0" parTransId="{5B7F2474-BE45-FF4B-8B3B-B11EBB252FFD}" sibTransId="{C691D0D4-88F1-D34D-9C34-27F29EFB1661}"/>
    <dgm:cxn modelId="{2BC3D57B-65B7-2D4D-9DFF-A411BE49D718}" srcId="{361923DA-36E4-F645-8C5D-B4C5765D7D80}" destId="{3B262E42-E9B6-7041-B5B0-5CD8FC03B1FC}" srcOrd="3" destOrd="0" parTransId="{FB916D15-C14D-D14A-B972-F496840F1284}" sibTransId="{86B1E539-2FCE-7B49-9965-15B90EB6C5F4}"/>
    <dgm:cxn modelId="{2522937E-E65C-3D4D-BADC-EEB29F044981}" type="presOf" srcId="{CFA66BAD-6149-164B-A715-7A63FA4BA524}" destId="{4DC405AF-22F9-2C49-8258-B73F3A79CC5D}" srcOrd="1" destOrd="0" presId="urn:microsoft.com/office/officeart/2009/3/layout/HorizontalOrganizationChart"/>
    <dgm:cxn modelId="{BBA45680-DE80-8746-A5B8-AEEC4A1927A7}" type="presOf" srcId="{030F330C-5BD5-684D-B50B-0ADF3994471D}" destId="{7F8B770E-10DD-4341-9335-448FB6442C65}" srcOrd="1" destOrd="0" presId="urn:microsoft.com/office/officeart/2009/3/layout/HorizontalOrganizationChart"/>
    <dgm:cxn modelId="{BFEDCCB0-3EF4-AA4F-AC74-4ECBFDCF718C}" type="presOf" srcId="{3B262E42-E9B6-7041-B5B0-5CD8FC03B1FC}" destId="{42C1D7E5-B455-FB47-B941-95D3C3AD52B0}" srcOrd="1" destOrd="0" presId="urn:microsoft.com/office/officeart/2009/3/layout/HorizontalOrganizationChart"/>
    <dgm:cxn modelId="{529343B7-7711-654F-81C8-0BF0D95A6CFE}" type="presOf" srcId="{E3312116-FEBB-D041-B781-6B6DDA8AA22E}" destId="{9CE033F2-993F-074C-9AC4-F30004077565}" srcOrd="0" destOrd="0" presId="urn:microsoft.com/office/officeart/2009/3/layout/HorizontalOrganizationChart"/>
    <dgm:cxn modelId="{98CA0FD8-375A-7C46-9AC0-52A8629DB7F2}" type="presOf" srcId="{CFA66BAD-6149-164B-A715-7A63FA4BA524}" destId="{6A7F222C-E3AF-2D4E-8034-BF924CBD3010}" srcOrd="0" destOrd="0" presId="urn:microsoft.com/office/officeart/2009/3/layout/HorizontalOrganizationChart"/>
    <dgm:cxn modelId="{D538F0F1-83B5-A146-A656-294472547446}" type="presOf" srcId="{4BB0EBE7-5042-7C41-B125-2EDD3A01E2AB}" destId="{3911754E-3E2F-EF4B-89DB-0B06A8E6CB95}" srcOrd="0" destOrd="0" presId="urn:microsoft.com/office/officeart/2009/3/layout/HorizontalOrganizationChart"/>
    <dgm:cxn modelId="{1A4B9AF5-6582-4D43-9B78-3832BC457A76}" type="presOf" srcId="{5B7F2474-BE45-FF4B-8B3B-B11EBB252FFD}" destId="{F3E9082C-9BBB-9A4E-A145-C0B6440DA7DC}" srcOrd="0" destOrd="0" presId="urn:microsoft.com/office/officeart/2009/3/layout/HorizontalOrganizationChart"/>
    <dgm:cxn modelId="{CB621105-DCC7-B942-92E4-09827001A250}" type="presParOf" srcId="{9CE033F2-993F-074C-9AC4-F30004077565}" destId="{7C77BF88-53CD-D741-B957-9502CCCE46C5}" srcOrd="0" destOrd="0" presId="urn:microsoft.com/office/officeart/2009/3/layout/HorizontalOrganizationChart"/>
    <dgm:cxn modelId="{D321CF1F-38FE-9740-B209-CA5A1840D998}" type="presParOf" srcId="{7C77BF88-53CD-D741-B957-9502CCCE46C5}" destId="{95A1A94B-4D89-3D46-A09A-56E79E968E06}" srcOrd="0" destOrd="0" presId="urn:microsoft.com/office/officeart/2009/3/layout/HorizontalOrganizationChart"/>
    <dgm:cxn modelId="{77674EB4-EFF6-2847-8924-76C2ABB1D62B}" type="presParOf" srcId="{95A1A94B-4D89-3D46-A09A-56E79E968E06}" destId="{54E243F6-C15E-E345-A5BC-C289BF1B1B60}" srcOrd="0" destOrd="0" presId="urn:microsoft.com/office/officeart/2009/3/layout/HorizontalOrganizationChart"/>
    <dgm:cxn modelId="{755B4176-A19B-5547-8D9C-9B0FD1E0FBC9}" type="presParOf" srcId="{95A1A94B-4D89-3D46-A09A-56E79E968E06}" destId="{FEC9F85C-5C7E-8341-88C2-58C6558780A3}" srcOrd="1" destOrd="0" presId="urn:microsoft.com/office/officeart/2009/3/layout/HorizontalOrganizationChart"/>
    <dgm:cxn modelId="{64494F77-BE26-2340-8DB3-87F519365B38}" type="presParOf" srcId="{7C77BF88-53CD-D741-B957-9502CCCE46C5}" destId="{DE8F5779-8ED5-F847-9965-D2B311819FBE}" srcOrd="1" destOrd="0" presId="urn:microsoft.com/office/officeart/2009/3/layout/HorizontalOrganizationChart"/>
    <dgm:cxn modelId="{41D7577E-154A-C649-8E46-5CF60C5A7994}" type="presParOf" srcId="{DE8F5779-8ED5-F847-9965-D2B311819FBE}" destId="{F3E9082C-9BBB-9A4E-A145-C0B6440DA7DC}" srcOrd="0" destOrd="0" presId="urn:microsoft.com/office/officeart/2009/3/layout/HorizontalOrganizationChart"/>
    <dgm:cxn modelId="{A73056E5-C3C7-0E44-AFF5-DDCC86867714}" type="presParOf" srcId="{DE8F5779-8ED5-F847-9965-D2B311819FBE}" destId="{BED02887-7B61-C64B-B3E6-165D9A7C5F22}" srcOrd="1" destOrd="0" presId="urn:microsoft.com/office/officeart/2009/3/layout/HorizontalOrganizationChart"/>
    <dgm:cxn modelId="{934CFB76-0D4B-A742-B252-6B3BF3A461A9}" type="presParOf" srcId="{BED02887-7B61-C64B-B3E6-165D9A7C5F22}" destId="{03FAEDC6-54DB-B14F-95F5-3A2A84E2BD9D}" srcOrd="0" destOrd="0" presId="urn:microsoft.com/office/officeart/2009/3/layout/HorizontalOrganizationChart"/>
    <dgm:cxn modelId="{8140AF0C-CF5A-2F46-AA70-224B97812C82}" type="presParOf" srcId="{03FAEDC6-54DB-B14F-95F5-3A2A84E2BD9D}" destId="{77C53BF4-5C29-C64B-A798-A81FD6783538}" srcOrd="0" destOrd="0" presId="urn:microsoft.com/office/officeart/2009/3/layout/HorizontalOrganizationChart"/>
    <dgm:cxn modelId="{714C7309-0784-764F-A27B-D50F2D797D52}" type="presParOf" srcId="{03FAEDC6-54DB-B14F-95F5-3A2A84E2BD9D}" destId="{7F8B770E-10DD-4341-9335-448FB6442C65}" srcOrd="1" destOrd="0" presId="urn:microsoft.com/office/officeart/2009/3/layout/HorizontalOrganizationChart"/>
    <dgm:cxn modelId="{E20D8517-2FDF-B742-A1BB-18E4C6790447}" type="presParOf" srcId="{BED02887-7B61-C64B-B3E6-165D9A7C5F22}" destId="{94E5ECEA-1FCA-1E4A-B42A-6368BA272FC1}" srcOrd="1" destOrd="0" presId="urn:microsoft.com/office/officeart/2009/3/layout/HorizontalOrganizationChart"/>
    <dgm:cxn modelId="{23BFA0A3-12FF-394C-A0BB-7DFACEC090E5}" type="presParOf" srcId="{BED02887-7B61-C64B-B3E6-165D9A7C5F22}" destId="{C3672556-1293-1C49-A90E-07C7519A8509}" srcOrd="2" destOrd="0" presId="urn:microsoft.com/office/officeart/2009/3/layout/HorizontalOrganizationChart"/>
    <dgm:cxn modelId="{9426B01D-B336-EC4E-B7EF-BD202EFE6C05}" type="presParOf" srcId="{DE8F5779-8ED5-F847-9965-D2B311819FBE}" destId="{3911754E-3E2F-EF4B-89DB-0B06A8E6CB95}" srcOrd="2" destOrd="0" presId="urn:microsoft.com/office/officeart/2009/3/layout/HorizontalOrganizationChart"/>
    <dgm:cxn modelId="{427337FE-7540-7142-AFD7-4968145248EB}" type="presParOf" srcId="{DE8F5779-8ED5-F847-9965-D2B311819FBE}" destId="{3CE4B8A4-4FF6-1E42-B7C6-E8D783E49C66}" srcOrd="3" destOrd="0" presId="urn:microsoft.com/office/officeart/2009/3/layout/HorizontalOrganizationChart"/>
    <dgm:cxn modelId="{9044C348-5AC3-6A47-AF9E-C12BA7FE2049}" type="presParOf" srcId="{3CE4B8A4-4FF6-1E42-B7C6-E8D783E49C66}" destId="{BCB8307B-F1C4-0341-83C3-71CD073174A3}" srcOrd="0" destOrd="0" presId="urn:microsoft.com/office/officeart/2009/3/layout/HorizontalOrganizationChart"/>
    <dgm:cxn modelId="{92979DF2-5BEE-FD4D-8F42-F49B5D0FD8A2}" type="presParOf" srcId="{BCB8307B-F1C4-0341-83C3-71CD073174A3}" destId="{6A7F222C-E3AF-2D4E-8034-BF924CBD3010}" srcOrd="0" destOrd="0" presId="urn:microsoft.com/office/officeart/2009/3/layout/HorizontalOrganizationChart"/>
    <dgm:cxn modelId="{AF4D09D1-6696-F948-BDCE-06043CE0D0DE}" type="presParOf" srcId="{BCB8307B-F1C4-0341-83C3-71CD073174A3}" destId="{4DC405AF-22F9-2C49-8258-B73F3A79CC5D}" srcOrd="1" destOrd="0" presId="urn:microsoft.com/office/officeart/2009/3/layout/HorizontalOrganizationChart"/>
    <dgm:cxn modelId="{D2D6990F-6ECD-824A-A64E-CF95F54B71FE}" type="presParOf" srcId="{3CE4B8A4-4FF6-1E42-B7C6-E8D783E49C66}" destId="{701F268D-0E48-C14D-97B0-20A1E4E4780A}" srcOrd="1" destOrd="0" presId="urn:microsoft.com/office/officeart/2009/3/layout/HorizontalOrganizationChart"/>
    <dgm:cxn modelId="{AC4B70D6-7FA0-2144-9882-926A54B40853}" type="presParOf" srcId="{3CE4B8A4-4FF6-1E42-B7C6-E8D783E49C66}" destId="{33EEA380-64C7-1D45-A6A9-92F9EA8717E1}" srcOrd="2" destOrd="0" presId="urn:microsoft.com/office/officeart/2009/3/layout/HorizontalOrganizationChart"/>
    <dgm:cxn modelId="{66B6CB20-E83B-954C-AF4E-65BD4B03E081}" type="presParOf" srcId="{DE8F5779-8ED5-F847-9965-D2B311819FBE}" destId="{9E27EAA2-C094-184D-9BF7-83AA72C8B8D4}" srcOrd="4" destOrd="0" presId="urn:microsoft.com/office/officeart/2009/3/layout/HorizontalOrganizationChart"/>
    <dgm:cxn modelId="{81F9CCA0-A833-A24C-9222-28DF14C90FB6}" type="presParOf" srcId="{DE8F5779-8ED5-F847-9965-D2B311819FBE}" destId="{788CD62F-BECA-5945-AF66-5229CC638092}" srcOrd="5" destOrd="0" presId="urn:microsoft.com/office/officeart/2009/3/layout/HorizontalOrganizationChart"/>
    <dgm:cxn modelId="{3DC434C7-F02B-0C46-A7B4-8A92DAF1979D}" type="presParOf" srcId="{788CD62F-BECA-5945-AF66-5229CC638092}" destId="{C8E0CA87-4293-3246-B086-DF696F308683}" srcOrd="0" destOrd="0" presId="urn:microsoft.com/office/officeart/2009/3/layout/HorizontalOrganizationChart"/>
    <dgm:cxn modelId="{603A8E37-7629-BC40-AA6D-BC33EC35F34C}" type="presParOf" srcId="{C8E0CA87-4293-3246-B086-DF696F308683}" destId="{F20162F1-7D9F-474C-A33D-BD37D5103754}" srcOrd="0" destOrd="0" presId="urn:microsoft.com/office/officeart/2009/3/layout/HorizontalOrganizationChart"/>
    <dgm:cxn modelId="{A780F4E5-A901-3D42-A61F-AB2EA0E02A40}" type="presParOf" srcId="{C8E0CA87-4293-3246-B086-DF696F308683}" destId="{A8DC0754-6CCA-C448-8C56-B0A4DF5801B7}" srcOrd="1" destOrd="0" presId="urn:microsoft.com/office/officeart/2009/3/layout/HorizontalOrganizationChart"/>
    <dgm:cxn modelId="{AFAABABA-AA23-AE4A-A7C9-FFFD2FADE2DE}" type="presParOf" srcId="{788CD62F-BECA-5945-AF66-5229CC638092}" destId="{A88F0EC0-EC5F-2448-988A-0156954117D6}" srcOrd="1" destOrd="0" presId="urn:microsoft.com/office/officeart/2009/3/layout/HorizontalOrganizationChart"/>
    <dgm:cxn modelId="{AB817B1F-E423-4B47-857B-50265321839C}" type="presParOf" srcId="{788CD62F-BECA-5945-AF66-5229CC638092}" destId="{333B0069-B7A2-134A-9AA4-E5BC91390DCF}" srcOrd="2" destOrd="0" presId="urn:microsoft.com/office/officeart/2009/3/layout/HorizontalOrganizationChart"/>
    <dgm:cxn modelId="{9642AFAC-1098-0F4B-A73D-86F90D8B9611}" type="presParOf" srcId="{DE8F5779-8ED5-F847-9965-D2B311819FBE}" destId="{15945FAA-0710-FC45-A5D8-A86A03D1F3F3}" srcOrd="6" destOrd="0" presId="urn:microsoft.com/office/officeart/2009/3/layout/HorizontalOrganizationChart"/>
    <dgm:cxn modelId="{A9D079AA-FCC5-584C-8EB0-A503B7326696}" type="presParOf" srcId="{DE8F5779-8ED5-F847-9965-D2B311819FBE}" destId="{3D45693B-BD02-254A-8495-10D30FAC2380}" srcOrd="7" destOrd="0" presId="urn:microsoft.com/office/officeart/2009/3/layout/HorizontalOrganizationChart"/>
    <dgm:cxn modelId="{0FD10E18-0DA6-D04E-83AD-0D18365B4A52}" type="presParOf" srcId="{3D45693B-BD02-254A-8495-10D30FAC2380}" destId="{F9BD0254-E89D-A14A-9C94-61C5A1CFCACC}" srcOrd="0" destOrd="0" presId="urn:microsoft.com/office/officeart/2009/3/layout/HorizontalOrganizationChart"/>
    <dgm:cxn modelId="{4BF313CF-74F5-004D-936A-005D962A7DDA}" type="presParOf" srcId="{F9BD0254-E89D-A14A-9C94-61C5A1CFCACC}" destId="{DBDF8475-DBD0-524B-B676-3BFBFE9332DB}" srcOrd="0" destOrd="0" presId="urn:microsoft.com/office/officeart/2009/3/layout/HorizontalOrganizationChart"/>
    <dgm:cxn modelId="{CCA803C2-6E6C-6748-8027-F2F7A0807CEE}" type="presParOf" srcId="{F9BD0254-E89D-A14A-9C94-61C5A1CFCACC}" destId="{42C1D7E5-B455-FB47-B941-95D3C3AD52B0}" srcOrd="1" destOrd="0" presId="urn:microsoft.com/office/officeart/2009/3/layout/HorizontalOrganizationChart"/>
    <dgm:cxn modelId="{A38590DA-AA64-5A44-B575-CDEEE5120924}" type="presParOf" srcId="{3D45693B-BD02-254A-8495-10D30FAC2380}" destId="{7D8C2275-91B9-4344-A72C-1BF573E54E3C}" srcOrd="1" destOrd="0" presId="urn:microsoft.com/office/officeart/2009/3/layout/HorizontalOrganizationChart"/>
    <dgm:cxn modelId="{A11985CD-5EDE-6544-833C-586E05B936CC}" type="presParOf" srcId="{3D45693B-BD02-254A-8495-10D30FAC2380}" destId="{6C6C1567-AC3E-E14C-BB3D-A7A8936B269E}" srcOrd="2" destOrd="0" presId="urn:microsoft.com/office/officeart/2009/3/layout/HorizontalOrganizationChart"/>
    <dgm:cxn modelId="{0D3696DE-B263-AF41-809D-8D35CEF5BF0B}" type="presParOf" srcId="{7C77BF88-53CD-D741-B957-9502CCCE46C5}" destId="{FFB47035-3CF2-A543-AFEE-CBA0873F7613}" srcOrd="2" destOrd="0" presId="urn:microsoft.com/office/officeart/2009/3/layout/HorizontalOrganizationChart"/>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5FAA-0710-FC45-A5D8-A86A03D1F3F3}">
      <dsp:nvSpPr>
        <dsp:cNvPr id="0" name=""/>
        <dsp:cNvSpPr/>
      </dsp:nvSpPr>
      <dsp:spPr>
        <a:xfrm>
          <a:off x="1787245" y="1842294"/>
          <a:ext cx="1046721" cy="1504257"/>
        </a:xfrm>
        <a:custGeom>
          <a:avLst/>
          <a:gdLst/>
          <a:ahLst/>
          <a:cxnLst/>
          <a:rect l="0" t="0" r="0" b="0"/>
          <a:pathLst>
            <a:path>
              <a:moveTo>
                <a:pt x="0" y="0"/>
              </a:moveTo>
              <a:lnTo>
                <a:pt x="784128" y="0"/>
              </a:lnTo>
              <a:lnTo>
                <a:pt x="784128" y="1504257"/>
              </a:lnTo>
              <a:lnTo>
                <a:pt x="1046721" y="1504257"/>
              </a:lnTo>
            </a:path>
          </a:pathLst>
        </a:custGeom>
        <a:noFill/>
        <a:ln w="73025" cap="flat" cmpd="sng" algn="ctr">
          <a:solidFill>
            <a:schemeClr val="accent1">
              <a:lumMod val="40000"/>
              <a:lumOff val="60000"/>
            </a:schemeClr>
          </a:solidFill>
          <a:prstDash val="solid"/>
          <a:miter lim="800000"/>
          <a:tailEnd type="triangle" w="sm" len="sm"/>
        </a:ln>
        <a:effectLst/>
      </dsp:spPr>
      <dsp:style>
        <a:lnRef idx="2">
          <a:scrgbClr r="0" g="0" b="0"/>
        </a:lnRef>
        <a:fillRef idx="0">
          <a:scrgbClr r="0" g="0" b="0"/>
        </a:fillRef>
        <a:effectRef idx="0">
          <a:scrgbClr r="0" g="0" b="0"/>
        </a:effectRef>
        <a:fontRef idx="minor"/>
      </dsp:style>
    </dsp:sp>
    <dsp:sp modelId="{9E27EAA2-C094-184D-9BF7-83AA72C8B8D4}">
      <dsp:nvSpPr>
        <dsp:cNvPr id="0" name=""/>
        <dsp:cNvSpPr/>
      </dsp:nvSpPr>
      <dsp:spPr>
        <a:xfrm>
          <a:off x="1787245" y="1842294"/>
          <a:ext cx="1046721" cy="501419"/>
        </a:xfrm>
        <a:custGeom>
          <a:avLst/>
          <a:gdLst/>
          <a:ahLst/>
          <a:cxnLst/>
          <a:rect l="0" t="0" r="0" b="0"/>
          <a:pathLst>
            <a:path>
              <a:moveTo>
                <a:pt x="0" y="0"/>
              </a:moveTo>
              <a:lnTo>
                <a:pt x="784128" y="0"/>
              </a:lnTo>
              <a:lnTo>
                <a:pt x="784128" y="501419"/>
              </a:lnTo>
              <a:lnTo>
                <a:pt x="1046721" y="501419"/>
              </a:lnTo>
            </a:path>
          </a:pathLst>
        </a:custGeom>
        <a:noFill/>
        <a:ln w="73025" cap="flat" cmpd="sng" algn="ctr">
          <a:solidFill>
            <a:schemeClr val="accent1">
              <a:lumMod val="40000"/>
              <a:lumOff val="60000"/>
            </a:schemeClr>
          </a:solidFill>
          <a:prstDash val="solid"/>
          <a:miter lim="800000"/>
          <a:tailEnd type="triangle" w="sm" len="sm"/>
        </a:ln>
        <a:effectLst/>
      </dsp:spPr>
      <dsp:style>
        <a:lnRef idx="2">
          <a:scrgbClr r="0" g="0" b="0"/>
        </a:lnRef>
        <a:fillRef idx="0">
          <a:scrgbClr r="0" g="0" b="0"/>
        </a:fillRef>
        <a:effectRef idx="0">
          <a:scrgbClr r="0" g="0" b="0"/>
        </a:effectRef>
        <a:fontRef idx="minor"/>
      </dsp:style>
    </dsp:sp>
    <dsp:sp modelId="{3911754E-3E2F-EF4B-89DB-0B06A8E6CB95}">
      <dsp:nvSpPr>
        <dsp:cNvPr id="0" name=""/>
        <dsp:cNvSpPr/>
      </dsp:nvSpPr>
      <dsp:spPr>
        <a:xfrm>
          <a:off x="1787245" y="1340874"/>
          <a:ext cx="1046721" cy="501419"/>
        </a:xfrm>
        <a:custGeom>
          <a:avLst/>
          <a:gdLst/>
          <a:ahLst/>
          <a:cxnLst/>
          <a:rect l="0" t="0" r="0" b="0"/>
          <a:pathLst>
            <a:path>
              <a:moveTo>
                <a:pt x="0" y="501419"/>
              </a:moveTo>
              <a:lnTo>
                <a:pt x="784128" y="501419"/>
              </a:lnTo>
              <a:lnTo>
                <a:pt x="784128" y="0"/>
              </a:lnTo>
              <a:lnTo>
                <a:pt x="1046721" y="0"/>
              </a:lnTo>
            </a:path>
          </a:pathLst>
        </a:custGeom>
        <a:noFill/>
        <a:ln w="73025" cap="flat" cmpd="sng" algn="ctr">
          <a:solidFill>
            <a:schemeClr val="accent1">
              <a:lumMod val="40000"/>
              <a:lumOff val="60000"/>
            </a:schemeClr>
          </a:solidFill>
          <a:prstDash val="solid"/>
          <a:miter lim="800000"/>
          <a:tailEnd type="triangle" w="sm" len="sm"/>
        </a:ln>
        <a:effectLst/>
      </dsp:spPr>
      <dsp:style>
        <a:lnRef idx="2">
          <a:scrgbClr r="0" g="0" b="0"/>
        </a:lnRef>
        <a:fillRef idx="0">
          <a:scrgbClr r="0" g="0" b="0"/>
        </a:fillRef>
        <a:effectRef idx="0">
          <a:scrgbClr r="0" g="0" b="0"/>
        </a:effectRef>
        <a:fontRef idx="minor"/>
      </dsp:style>
    </dsp:sp>
    <dsp:sp modelId="{F3E9082C-9BBB-9A4E-A145-C0B6440DA7DC}">
      <dsp:nvSpPr>
        <dsp:cNvPr id="0" name=""/>
        <dsp:cNvSpPr/>
      </dsp:nvSpPr>
      <dsp:spPr>
        <a:xfrm>
          <a:off x="1787245" y="338036"/>
          <a:ext cx="1046721" cy="1504257"/>
        </a:xfrm>
        <a:custGeom>
          <a:avLst/>
          <a:gdLst/>
          <a:ahLst/>
          <a:cxnLst/>
          <a:rect l="0" t="0" r="0" b="0"/>
          <a:pathLst>
            <a:path>
              <a:moveTo>
                <a:pt x="0" y="1504257"/>
              </a:moveTo>
              <a:lnTo>
                <a:pt x="784128" y="1504257"/>
              </a:lnTo>
              <a:lnTo>
                <a:pt x="784128" y="0"/>
              </a:lnTo>
              <a:lnTo>
                <a:pt x="1046721" y="0"/>
              </a:lnTo>
            </a:path>
          </a:pathLst>
        </a:custGeom>
        <a:noFill/>
        <a:ln w="73025" cap="flat" cmpd="sng" algn="ctr">
          <a:solidFill>
            <a:schemeClr val="accent1">
              <a:lumMod val="40000"/>
              <a:lumOff val="60000"/>
            </a:schemeClr>
          </a:solidFill>
          <a:prstDash val="solid"/>
          <a:miter lim="800000"/>
          <a:tailEnd type="triangle" w="sm" len="sm"/>
        </a:ln>
        <a:effectLst/>
      </dsp:spPr>
      <dsp:style>
        <a:lnRef idx="2">
          <a:scrgbClr r="0" g="0" b="0"/>
        </a:lnRef>
        <a:fillRef idx="0">
          <a:scrgbClr r="0" g="0" b="0"/>
        </a:fillRef>
        <a:effectRef idx="0">
          <a:scrgbClr r="0" g="0" b="0"/>
        </a:effectRef>
        <a:fontRef idx="minor"/>
      </dsp:style>
    </dsp:sp>
    <dsp:sp modelId="{54E243F6-C15E-E345-A5BC-C289BF1B1B60}">
      <dsp:nvSpPr>
        <dsp:cNvPr id="0" name=""/>
        <dsp:cNvSpPr/>
      </dsp:nvSpPr>
      <dsp:spPr>
        <a:xfrm>
          <a:off x="281038" y="1499745"/>
          <a:ext cx="1506207" cy="6850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Neue" panose="02000503000000020004" pitchFamily="2" charset="0"/>
              <a:ea typeface="Helvetica Neue" panose="02000503000000020004" pitchFamily="2" charset="0"/>
              <a:cs typeface="Helvetica Neue" panose="02000503000000020004" pitchFamily="2" charset="0"/>
            </a:rPr>
            <a:t>proc 0</a:t>
          </a:r>
        </a:p>
      </dsp:txBody>
      <dsp:txXfrm>
        <a:off x="314482" y="1533189"/>
        <a:ext cx="1439319" cy="618209"/>
      </dsp:txXfrm>
    </dsp:sp>
    <dsp:sp modelId="{77C53BF4-5C29-C64B-A798-A81FD6783538}">
      <dsp:nvSpPr>
        <dsp:cNvPr id="0" name=""/>
        <dsp:cNvSpPr/>
      </dsp:nvSpPr>
      <dsp:spPr>
        <a:xfrm>
          <a:off x="2833967" y="737"/>
          <a:ext cx="1721270" cy="674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Neue" panose="02000503000000020004" pitchFamily="2" charset="0"/>
              <a:ea typeface="Helvetica Neue" panose="02000503000000020004" pitchFamily="2" charset="0"/>
              <a:cs typeface="Helvetica Neue" panose="02000503000000020004" pitchFamily="2" charset="0"/>
            </a:rPr>
            <a:t>proc 1</a:t>
          </a:r>
        </a:p>
      </dsp:txBody>
      <dsp:txXfrm>
        <a:off x="2866898" y="33668"/>
        <a:ext cx="1655408" cy="608735"/>
      </dsp:txXfrm>
    </dsp:sp>
    <dsp:sp modelId="{6A7F222C-E3AF-2D4E-8034-BF924CBD3010}">
      <dsp:nvSpPr>
        <dsp:cNvPr id="0" name=""/>
        <dsp:cNvSpPr/>
      </dsp:nvSpPr>
      <dsp:spPr>
        <a:xfrm>
          <a:off x="2833967" y="1003576"/>
          <a:ext cx="1721270" cy="674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Neue" panose="02000503000000020004" pitchFamily="2" charset="0"/>
              <a:ea typeface="Helvetica Neue" panose="02000503000000020004" pitchFamily="2" charset="0"/>
              <a:cs typeface="Helvetica Neue" panose="02000503000000020004" pitchFamily="2" charset="0"/>
            </a:rPr>
            <a:t>proc 2</a:t>
          </a:r>
        </a:p>
      </dsp:txBody>
      <dsp:txXfrm>
        <a:off x="2866898" y="1036507"/>
        <a:ext cx="1655408" cy="608735"/>
      </dsp:txXfrm>
    </dsp:sp>
    <dsp:sp modelId="{F20162F1-7D9F-474C-A33D-BD37D5103754}">
      <dsp:nvSpPr>
        <dsp:cNvPr id="0" name=""/>
        <dsp:cNvSpPr/>
      </dsp:nvSpPr>
      <dsp:spPr>
        <a:xfrm>
          <a:off x="2833967" y="2006414"/>
          <a:ext cx="1721270" cy="674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Neue" panose="02000503000000020004" pitchFamily="2" charset="0"/>
              <a:ea typeface="Helvetica Neue" panose="02000503000000020004" pitchFamily="2" charset="0"/>
              <a:cs typeface="Helvetica Neue" panose="02000503000000020004" pitchFamily="2" charset="0"/>
            </a:rPr>
            <a:t>proc 3</a:t>
          </a:r>
        </a:p>
      </dsp:txBody>
      <dsp:txXfrm>
        <a:off x="2866898" y="2039345"/>
        <a:ext cx="1655408" cy="608735"/>
      </dsp:txXfrm>
    </dsp:sp>
    <dsp:sp modelId="{DBDF8475-DBD0-524B-B676-3BFBFE9332DB}">
      <dsp:nvSpPr>
        <dsp:cNvPr id="0" name=""/>
        <dsp:cNvSpPr/>
      </dsp:nvSpPr>
      <dsp:spPr>
        <a:xfrm>
          <a:off x="2833967" y="3009253"/>
          <a:ext cx="1721270" cy="67459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Helvetica Neue" panose="02000503000000020004" pitchFamily="2" charset="0"/>
              <a:ea typeface="Helvetica Neue" panose="02000503000000020004" pitchFamily="2" charset="0"/>
              <a:cs typeface="Helvetica Neue" panose="02000503000000020004" pitchFamily="2" charset="0"/>
            </a:rPr>
            <a:t>proc 4</a:t>
          </a:r>
        </a:p>
      </dsp:txBody>
      <dsp:txXfrm>
        <a:off x="2866898" y="3042184"/>
        <a:ext cx="1655408" cy="60873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964B-0E33-AC42-AFF4-0BA5C9E845C0}" type="datetimeFigureOut">
              <a:rPr lang="en-US" smtClean="0"/>
              <a:t>6/16/18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165AF-33E9-E845-9319-47A69DFD8CC3}" type="slidenum">
              <a:rPr lang="en-US" smtClean="0"/>
              <a:t>‹#›</a:t>
            </a:fld>
            <a:endParaRPr lang="en-US"/>
          </a:p>
        </p:txBody>
      </p:sp>
    </p:spTree>
    <p:extLst>
      <p:ext uri="{BB962C8B-B14F-4D97-AF65-F5344CB8AC3E}">
        <p14:creationId xmlns:p14="http://schemas.microsoft.com/office/powerpoint/2010/main" val="170097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ortal.tacc.utexas.edu/user-guides/stampede2#programming-knl-managingmemor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165AF-33E9-E845-9319-47A69DFD8CC3}" type="slidenum">
              <a:rPr lang="en-US" smtClean="0"/>
              <a:t>1</a:t>
            </a:fld>
            <a:endParaRPr lang="en-US"/>
          </a:p>
        </p:txBody>
      </p:sp>
    </p:spTree>
    <p:extLst>
      <p:ext uri="{BB962C8B-B14F-4D97-AF65-F5344CB8AC3E}">
        <p14:creationId xmlns:p14="http://schemas.microsoft.com/office/powerpoint/2010/main" val="4126397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F00165AF-33E9-E845-9319-47A69DFD8CC3}" type="slidenum">
              <a:rPr lang="en-US" smtClean="0"/>
              <a:t>10</a:t>
            </a:fld>
            <a:endParaRPr lang="en-US"/>
          </a:p>
        </p:txBody>
      </p:sp>
    </p:spTree>
    <p:extLst>
      <p:ext uri="{BB962C8B-B14F-4D97-AF65-F5344CB8AC3E}">
        <p14:creationId xmlns:p14="http://schemas.microsoft.com/office/powerpoint/2010/main" val="3626219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a bit about what HPC systems involve, let’s try it out. What do I need to get started? </a:t>
            </a:r>
          </a:p>
        </p:txBody>
      </p:sp>
      <p:sp>
        <p:nvSpPr>
          <p:cNvPr id="4" name="Slide Number Placeholder 3"/>
          <p:cNvSpPr>
            <a:spLocks noGrp="1"/>
          </p:cNvSpPr>
          <p:nvPr>
            <p:ph type="sldNum" sz="quarter" idx="10"/>
          </p:nvPr>
        </p:nvSpPr>
        <p:spPr/>
        <p:txBody>
          <a:bodyPr/>
          <a:lstStyle/>
          <a:p>
            <a:fld id="{F00165AF-33E9-E845-9319-47A69DFD8CC3}" type="slidenum">
              <a:rPr lang="en-US" smtClean="0"/>
              <a:t>11</a:t>
            </a:fld>
            <a:endParaRPr lang="en-US"/>
          </a:p>
        </p:txBody>
      </p:sp>
    </p:spTree>
    <p:extLst>
      <p:ext uri="{BB962C8B-B14F-4D97-AF65-F5344CB8AC3E}">
        <p14:creationId xmlns:p14="http://schemas.microsoft.com/office/powerpoint/2010/main" val="90501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get started! </a:t>
            </a:r>
          </a:p>
        </p:txBody>
      </p:sp>
      <p:sp>
        <p:nvSpPr>
          <p:cNvPr id="4" name="Slide Number Placeholder 3"/>
          <p:cNvSpPr>
            <a:spLocks noGrp="1"/>
          </p:cNvSpPr>
          <p:nvPr>
            <p:ph type="sldNum" sz="quarter" idx="10"/>
          </p:nvPr>
        </p:nvSpPr>
        <p:spPr/>
        <p:txBody>
          <a:bodyPr/>
          <a:lstStyle/>
          <a:p>
            <a:fld id="{F00165AF-33E9-E845-9319-47A69DFD8CC3}" type="slidenum">
              <a:rPr lang="en-US" smtClean="0"/>
              <a:t>12</a:t>
            </a:fld>
            <a:endParaRPr lang="en-US"/>
          </a:p>
        </p:txBody>
      </p:sp>
    </p:spTree>
    <p:extLst>
      <p:ext uri="{BB962C8B-B14F-4D97-AF65-F5344CB8AC3E}">
        <p14:creationId xmlns:p14="http://schemas.microsoft.com/office/powerpoint/2010/main" val="300736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come back to complex options later in the customizing your environment section. Programmers are lazy we don’t want to type more than we have to. On windows </a:t>
            </a:r>
            <a:r>
              <a:rPr lang="en-US" dirty="0" err="1"/>
              <a:t>PuTTY</a:t>
            </a:r>
            <a:r>
              <a:rPr lang="en-US" dirty="0"/>
              <a:t> is a </a:t>
            </a:r>
            <a:r>
              <a:rPr lang="en-US" dirty="0" err="1"/>
              <a:t>ssh</a:t>
            </a:r>
            <a:r>
              <a:rPr lang="en-US" dirty="0"/>
              <a:t> client</a:t>
            </a:r>
          </a:p>
        </p:txBody>
      </p:sp>
      <p:sp>
        <p:nvSpPr>
          <p:cNvPr id="4" name="Slide Number Placeholder 3"/>
          <p:cNvSpPr>
            <a:spLocks noGrp="1"/>
          </p:cNvSpPr>
          <p:nvPr>
            <p:ph type="sldNum" sz="quarter" idx="10"/>
          </p:nvPr>
        </p:nvSpPr>
        <p:spPr/>
        <p:txBody>
          <a:bodyPr/>
          <a:lstStyle/>
          <a:p>
            <a:fld id="{F00165AF-33E9-E845-9319-47A69DFD8CC3}" type="slidenum">
              <a:rPr lang="en-US" smtClean="0"/>
              <a:t>13</a:t>
            </a:fld>
            <a:endParaRPr lang="en-US"/>
          </a:p>
        </p:txBody>
      </p:sp>
    </p:spTree>
    <p:extLst>
      <p:ext uri="{BB962C8B-B14F-4D97-AF65-F5344CB8AC3E}">
        <p14:creationId xmlns:p14="http://schemas.microsoft.com/office/powerpoint/2010/main" val="34819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Inputs at password and token will likely appear blank so type carefully </a:t>
            </a:r>
          </a:p>
        </p:txBody>
      </p:sp>
      <p:sp>
        <p:nvSpPr>
          <p:cNvPr id="4" name="Slide Number Placeholder 3"/>
          <p:cNvSpPr>
            <a:spLocks noGrp="1"/>
          </p:cNvSpPr>
          <p:nvPr>
            <p:ph type="sldNum" sz="quarter" idx="10"/>
          </p:nvPr>
        </p:nvSpPr>
        <p:spPr/>
        <p:txBody>
          <a:bodyPr/>
          <a:lstStyle/>
          <a:p>
            <a:fld id="{F00165AF-33E9-E845-9319-47A69DFD8CC3}" type="slidenum">
              <a:rPr lang="en-US" smtClean="0"/>
              <a:t>14</a:t>
            </a:fld>
            <a:endParaRPr lang="en-US"/>
          </a:p>
        </p:txBody>
      </p:sp>
    </p:spTree>
    <p:extLst>
      <p:ext uri="{BB962C8B-B14F-4D97-AF65-F5344CB8AC3E}">
        <p14:creationId xmlns:p14="http://schemas.microsoft.com/office/powerpoint/2010/main" val="104364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doesn’t work in putty you may need to update settings on your machine: </a:t>
            </a:r>
          </a:p>
          <a:p>
            <a:endParaRPr lang="en-US" dirty="0"/>
          </a:p>
          <a:p>
            <a:r>
              <a:rPr lang="en-US" dirty="0"/>
              <a:t>In </a:t>
            </a:r>
            <a:r>
              <a:rPr lang="en-US" i="1" dirty="0"/>
              <a:t>Settings</a:t>
            </a:r>
            <a:r>
              <a:rPr lang="en-US" dirty="0"/>
              <a:t> app, go to </a:t>
            </a:r>
            <a:r>
              <a:rPr lang="en-US" i="1" dirty="0"/>
              <a:t>Apps &gt; Apps &amp; features &gt; Manage optional features</a:t>
            </a:r>
            <a:r>
              <a:rPr lang="en-US" dirty="0"/>
              <a:t>.</a:t>
            </a:r>
          </a:p>
          <a:p>
            <a:r>
              <a:rPr lang="en-US" dirty="0"/>
              <a:t>Locate </a:t>
            </a:r>
            <a:r>
              <a:rPr lang="en-US" i="1" dirty="0"/>
              <a:t>“OpenSSH server”</a:t>
            </a:r>
            <a:r>
              <a:rPr lang="en-US" dirty="0"/>
              <a:t> feature, expand it, and select </a:t>
            </a:r>
            <a:r>
              <a:rPr lang="en-US" i="1" dirty="0"/>
              <a:t>Install</a:t>
            </a:r>
            <a:r>
              <a:rPr lang="en-US" dirty="0"/>
              <a:t>.</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15</a:t>
            </a:fld>
            <a:endParaRPr lang="en-US"/>
          </a:p>
        </p:txBody>
      </p:sp>
    </p:spTree>
    <p:extLst>
      <p:ext uri="{BB962C8B-B14F-4D97-AF65-F5344CB8AC3E}">
        <p14:creationId xmlns:p14="http://schemas.microsoft.com/office/powerpoint/2010/main" val="245865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17</a:t>
            </a:fld>
            <a:endParaRPr lang="en-US"/>
          </a:p>
        </p:txBody>
      </p:sp>
    </p:spTree>
    <p:extLst>
      <p:ext uri="{BB962C8B-B14F-4D97-AF65-F5344CB8AC3E}">
        <p14:creationId xmlns:p14="http://schemas.microsoft.com/office/powerpoint/2010/main" val="1263514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18</a:t>
            </a:fld>
            <a:endParaRPr lang="en-US"/>
          </a:p>
        </p:txBody>
      </p:sp>
    </p:spTree>
    <p:extLst>
      <p:ext uri="{BB962C8B-B14F-4D97-AF65-F5344CB8AC3E}">
        <p14:creationId xmlns:p14="http://schemas.microsoft.com/office/powerpoint/2010/main" val="54357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19</a:t>
            </a:fld>
            <a:endParaRPr lang="en-US"/>
          </a:p>
        </p:txBody>
      </p:sp>
    </p:spTree>
    <p:extLst>
      <p:ext uri="{BB962C8B-B14F-4D97-AF65-F5344CB8AC3E}">
        <p14:creationId xmlns:p14="http://schemas.microsoft.com/office/powerpoint/2010/main" val="4058317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20</a:t>
            </a:fld>
            <a:endParaRPr lang="en-US"/>
          </a:p>
        </p:txBody>
      </p:sp>
    </p:spTree>
    <p:extLst>
      <p:ext uri="{BB962C8B-B14F-4D97-AF65-F5344CB8AC3E}">
        <p14:creationId xmlns:p14="http://schemas.microsoft.com/office/powerpoint/2010/main" val="120307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Performance Computing most generally refers to the practice of aggregating computing power in a way that delivers much higher performance than one could get out of a typical desktop computer or workstation in order to solve large problems in science, engineering, or business.</a:t>
            </a:r>
          </a:p>
        </p:txBody>
      </p:sp>
      <p:sp>
        <p:nvSpPr>
          <p:cNvPr id="4" name="Slide Number Placeholder 3"/>
          <p:cNvSpPr>
            <a:spLocks noGrp="1"/>
          </p:cNvSpPr>
          <p:nvPr>
            <p:ph type="sldNum" sz="quarter" idx="10"/>
          </p:nvPr>
        </p:nvSpPr>
        <p:spPr/>
        <p:txBody>
          <a:bodyPr/>
          <a:lstStyle/>
          <a:p>
            <a:fld id="{F00165AF-33E9-E845-9319-47A69DFD8CC3}" type="slidenum">
              <a:rPr lang="en-US" smtClean="0"/>
              <a:t>2</a:t>
            </a:fld>
            <a:endParaRPr lang="en-US"/>
          </a:p>
        </p:txBody>
      </p:sp>
    </p:spTree>
    <p:extLst>
      <p:ext uri="{BB962C8B-B14F-4D97-AF65-F5344CB8AC3E}">
        <p14:creationId xmlns:p14="http://schemas.microsoft.com/office/powerpoint/2010/main" val="291224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21</a:t>
            </a:fld>
            <a:endParaRPr lang="en-US"/>
          </a:p>
        </p:txBody>
      </p:sp>
    </p:spTree>
    <p:extLst>
      <p:ext uri="{BB962C8B-B14F-4D97-AF65-F5344CB8AC3E}">
        <p14:creationId xmlns:p14="http://schemas.microsoft.com/office/powerpoint/2010/main" val="537064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storage target and metadata server </a:t>
            </a:r>
          </a:p>
        </p:txBody>
      </p:sp>
      <p:sp>
        <p:nvSpPr>
          <p:cNvPr id="4" name="Slide Number Placeholder 3"/>
          <p:cNvSpPr>
            <a:spLocks noGrp="1"/>
          </p:cNvSpPr>
          <p:nvPr>
            <p:ph type="sldNum" sz="quarter" idx="10"/>
          </p:nvPr>
        </p:nvSpPr>
        <p:spPr/>
        <p:txBody>
          <a:bodyPr/>
          <a:lstStyle/>
          <a:p>
            <a:fld id="{F00165AF-33E9-E845-9319-47A69DFD8CC3}" type="slidenum">
              <a:rPr lang="en-US" smtClean="0"/>
              <a:t>22</a:t>
            </a:fld>
            <a:endParaRPr lang="en-US"/>
          </a:p>
        </p:txBody>
      </p:sp>
    </p:spTree>
    <p:extLst>
      <p:ext uri="{BB962C8B-B14F-4D97-AF65-F5344CB8AC3E}">
        <p14:creationId xmlns:p14="http://schemas.microsoft.com/office/powerpoint/2010/main" val="1380851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increases with filesystem size. But there are also caveats for long term storage associated with these resources</a:t>
            </a:r>
          </a:p>
        </p:txBody>
      </p:sp>
      <p:sp>
        <p:nvSpPr>
          <p:cNvPr id="4" name="Slide Number Placeholder 3"/>
          <p:cNvSpPr>
            <a:spLocks noGrp="1"/>
          </p:cNvSpPr>
          <p:nvPr>
            <p:ph type="sldNum" sz="quarter" idx="10"/>
          </p:nvPr>
        </p:nvSpPr>
        <p:spPr/>
        <p:txBody>
          <a:bodyPr/>
          <a:lstStyle/>
          <a:p>
            <a:fld id="{F00165AF-33E9-E845-9319-47A69DFD8CC3}" type="slidenum">
              <a:rPr lang="en-US" smtClean="0"/>
              <a:t>23</a:t>
            </a:fld>
            <a:endParaRPr lang="en-US"/>
          </a:p>
        </p:txBody>
      </p:sp>
    </p:spTree>
    <p:extLst>
      <p:ext uri="{BB962C8B-B14F-4D97-AF65-F5344CB8AC3E}">
        <p14:creationId xmlns:p14="http://schemas.microsoft.com/office/powerpoint/2010/main" val="3411699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rehash of Saturday but it will help you move around in what we’re going to do next </a:t>
            </a:r>
          </a:p>
        </p:txBody>
      </p:sp>
      <p:sp>
        <p:nvSpPr>
          <p:cNvPr id="4" name="Slide Number Placeholder 3"/>
          <p:cNvSpPr>
            <a:spLocks noGrp="1"/>
          </p:cNvSpPr>
          <p:nvPr>
            <p:ph type="sldNum" sz="quarter" idx="10"/>
          </p:nvPr>
        </p:nvSpPr>
        <p:spPr/>
        <p:txBody>
          <a:bodyPr/>
          <a:lstStyle/>
          <a:p>
            <a:fld id="{F00165AF-33E9-E845-9319-47A69DFD8CC3}" type="slidenum">
              <a:rPr lang="en-US" smtClean="0"/>
              <a:t>24</a:t>
            </a:fld>
            <a:endParaRPr lang="en-US"/>
          </a:p>
        </p:txBody>
      </p:sp>
    </p:spTree>
    <p:extLst>
      <p:ext uri="{BB962C8B-B14F-4D97-AF65-F5344CB8AC3E}">
        <p14:creationId xmlns:p14="http://schemas.microsoft.com/office/powerpoint/2010/main" val="729173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26</a:t>
            </a:fld>
            <a:endParaRPr lang="en-US"/>
          </a:p>
        </p:txBody>
      </p:sp>
    </p:spTree>
    <p:extLst>
      <p:ext uri="{BB962C8B-B14F-4D97-AF65-F5344CB8AC3E}">
        <p14:creationId xmlns:p14="http://schemas.microsoft.com/office/powerpoint/2010/main" val="3177686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27</a:t>
            </a:fld>
            <a:endParaRPr lang="en-US"/>
          </a:p>
        </p:txBody>
      </p:sp>
    </p:spTree>
    <p:extLst>
      <p:ext uri="{BB962C8B-B14F-4D97-AF65-F5344CB8AC3E}">
        <p14:creationId xmlns:p14="http://schemas.microsoft.com/office/powerpoint/2010/main" val="3919886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to your command prompt. </a:t>
            </a:r>
            <a:r>
              <a:rPr lang="en-US" dirty="0" err="1"/>
              <a:t>Ofc</a:t>
            </a:r>
            <a:r>
              <a:rPr lang="en-US" dirty="0"/>
              <a:t> you can change this if you want but many systems have a default that is designed to be helpful .</a:t>
            </a:r>
          </a:p>
        </p:txBody>
      </p:sp>
      <p:sp>
        <p:nvSpPr>
          <p:cNvPr id="4" name="Slide Number Placeholder 3"/>
          <p:cNvSpPr>
            <a:spLocks noGrp="1"/>
          </p:cNvSpPr>
          <p:nvPr>
            <p:ph type="sldNum" sz="quarter" idx="10"/>
          </p:nvPr>
        </p:nvSpPr>
        <p:spPr/>
        <p:txBody>
          <a:bodyPr/>
          <a:lstStyle/>
          <a:p>
            <a:fld id="{F00165AF-33E9-E845-9319-47A69DFD8CC3}" type="slidenum">
              <a:rPr lang="en-US" smtClean="0"/>
              <a:t>28</a:t>
            </a:fld>
            <a:endParaRPr lang="en-US"/>
          </a:p>
        </p:txBody>
      </p:sp>
    </p:spTree>
    <p:extLst>
      <p:ext uri="{BB962C8B-B14F-4D97-AF65-F5344CB8AC3E}">
        <p14:creationId xmlns:p14="http://schemas.microsoft.com/office/powerpoint/2010/main" val="2821060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processor </a:t>
            </a:r>
          </a:p>
        </p:txBody>
      </p:sp>
      <p:sp>
        <p:nvSpPr>
          <p:cNvPr id="4" name="Slide Number Placeholder 3"/>
          <p:cNvSpPr>
            <a:spLocks noGrp="1"/>
          </p:cNvSpPr>
          <p:nvPr>
            <p:ph type="sldNum" sz="quarter" idx="10"/>
          </p:nvPr>
        </p:nvSpPr>
        <p:spPr/>
        <p:txBody>
          <a:bodyPr/>
          <a:lstStyle/>
          <a:p>
            <a:fld id="{F00165AF-33E9-E845-9319-47A69DFD8CC3}" type="slidenum">
              <a:rPr lang="en-US" smtClean="0"/>
              <a:t>29</a:t>
            </a:fld>
            <a:endParaRPr lang="en-US"/>
          </a:p>
        </p:txBody>
      </p:sp>
    </p:spTree>
    <p:extLst>
      <p:ext uri="{BB962C8B-B14F-4D97-AF65-F5344CB8AC3E}">
        <p14:creationId xmlns:p14="http://schemas.microsoft.com/office/powerpoint/2010/main" val="2413378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get to multithreading in a minute and how that actually works vs hyperthreading </a:t>
            </a:r>
          </a:p>
          <a:p>
            <a:r>
              <a:rPr lang="en-US" dirty="0"/>
              <a:t>A lot of people will use the fact that there are more cores on a node some people will run across it repeatedly for more through put </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30</a:t>
            </a:fld>
            <a:endParaRPr lang="en-US"/>
          </a:p>
        </p:txBody>
      </p:sp>
    </p:spTree>
    <p:extLst>
      <p:ext uri="{BB962C8B-B14F-4D97-AF65-F5344CB8AC3E}">
        <p14:creationId xmlns:p14="http://schemas.microsoft.com/office/powerpoint/2010/main" val="10997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to point is communication between to processes so task 1 on core 1 talks to core 2 etc. Collective communication implies a synchronization point. All of your tasks much get to a certain point before moving to the next step (barrier) or broadcast, from single point send out the same data to other processors. You can get super fancy with this and build tree structures to help your code. Paired things like vectorization this becomes very important for increasing the performance of your code at a larger scale. </a:t>
            </a:r>
          </a:p>
        </p:txBody>
      </p:sp>
      <p:sp>
        <p:nvSpPr>
          <p:cNvPr id="4" name="Slide Number Placeholder 3"/>
          <p:cNvSpPr>
            <a:spLocks noGrp="1"/>
          </p:cNvSpPr>
          <p:nvPr>
            <p:ph type="sldNum" sz="quarter" idx="10"/>
          </p:nvPr>
        </p:nvSpPr>
        <p:spPr/>
        <p:txBody>
          <a:bodyPr/>
          <a:lstStyle/>
          <a:p>
            <a:fld id="{F00165AF-33E9-E845-9319-47A69DFD8CC3}" type="slidenum">
              <a:rPr lang="en-US" smtClean="0"/>
              <a:t>31</a:t>
            </a:fld>
            <a:endParaRPr lang="en-US"/>
          </a:p>
        </p:txBody>
      </p:sp>
    </p:spTree>
    <p:extLst>
      <p:ext uri="{BB962C8B-B14F-4D97-AF65-F5344CB8AC3E}">
        <p14:creationId xmlns:p14="http://schemas.microsoft.com/office/powerpoint/2010/main" val="405115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Petaflop a unit of computing speed equal to one thousand million million (10</a:t>
            </a:r>
            <a:r>
              <a:rPr lang="en-US" baseline="30000" dirty="0"/>
              <a:t>15</a:t>
            </a:r>
            <a:r>
              <a:rPr lang="en-US" dirty="0"/>
              <a:t>) floating-point operations per second.</a:t>
            </a:r>
          </a:p>
          <a:p>
            <a:r>
              <a:rPr lang="en-US" dirty="0"/>
              <a:t>Blue Waters is about </a:t>
            </a:r>
            <a:r>
              <a:rPr lang="en-US" b="1" dirty="0">
                <a:effectLst/>
              </a:rPr>
              <a:t>13.34 PF</a:t>
            </a:r>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3</a:t>
            </a:fld>
            <a:endParaRPr lang="en-US"/>
          </a:p>
        </p:txBody>
      </p:sp>
    </p:spTree>
    <p:extLst>
      <p:ext uri="{BB962C8B-B14F-4D97-AF65-F5344CB8AC3E}">
        <p14:creationId xmlns:p14="http://schemas.microsoft.com/office/powerpoint/2010/main" val="3858179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this for as many logical cores are on the node or you can do it between nodes. But specify which you’re doing in your code or your just going to trip it up. </a:t>
            </a:r>
          </a:p>
          <a:p>
            <a:r>
              <a:rPr lang="en-US" dirty="0"/>
              <a:t>Point to point can be send/receive or a send or a receive separately and can go between any single core. This can be in order or not but its not the same thing being pushed out across multiple cores that is a “broadcast” the reverse can be “gathering” as in scatter </a:t>
            </a:r>
            <a:r>
              <a:rPr lang="en-US"/>
              <a:t>and gather </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32</a:t>
            </a:fld>
            <a:endParaRPr lang="en-US"/>
          </a:p>
        </p:txBody>
      </p:sp>
    </p:spTree>
    <p:extLst>
      <p:ext uri="{BB962C8B-B14F-4D97-AF65-F5344CB8AC3E}">
        <p14:creationId xmlns:p14="http://schemas.microsoft.com/office/powerpoint/2010/main" val="2256997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node/task = one output </a:t>
            </a:r>
          </a:p>
          <a:p>
            <a:r>
              <a:rPr lang="en-US" dirty="0"/>
              <a:t>Shift + ZZ to save and exit</a:t>
            </a:r>
          </a:p>
          <a:p>
            <a:r>
              <a:rPr lang="en-US" dirty="0"/>
              <a:t>ls to see if file was saved </a:t>
            </a:r>
          </a:p>
          <a:p>
            <a:r>
              <a:rPr lang="en-US" dirty="0"/>
              <a:t>We’ll come back for this later when we start running some examples but for now make sure it’s saved and try to remember where you put it </a:t>
            </a:r>
          </a:p>
        </p:txBody>
      </p:sp>
      <p:sp>
        <p:nvSpPr>
          <p:cNvPr id="4" name="Slide Number Placeholder 3"/>
          <p:cNvSpPr>
            <a:spLocks noGrp="1"/>
          </p:cNvSpPr>
          <p:nvPr>
            <p:ph type="sldNum" sz="quarter" idx="10"/>
          </p:nvPr>
        </p:nvSpPr>
        <p:spPr/>
        <p:txBody>
          <a:bodyPr/>
          <a:lstStyle/>
          <a:p>
            <a:fld id="{F00165AF-33E9-E845-9319-47A69DFD8CC3}" type="slidenum">
              <a:rPr lang="en-US" smtClean="0"/>
              <a:t>33</a:t>
            </a:fld>
            <a:endParaRPr lang="en-US"/>
          </a:p>
        </p:txBody>
      </p:sp>
    </p:spTree>
    <p:extLst>
      <p:ext uri="{BB962C8B-B14F-4D97-AF65-F5344CB8AC3E}">
        <p14:creationId xmlns:p14="http://schemas.microsoft.com/office/powerpoint/2010/main" val="40591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processor per task (multithreaded) but not yet hyperthreaded </a:t>
            </a:r>
          </a:p>
          <a:p>
            <a:r>
              <a:rPr lang="en-US" dirty="0"/>
              <a:t>Great! Now you know how to run jobs interactively </a:t>
            </a:r>
          </a:p>
        </p:txBody>
      </p:sp>
      <p:sp>
        <p:nvSpPr>
          <p:cNvPr id="4" name="Slide Number Placeholder 3"/>
          <p:cNvSpPr>
            <a:spLocks noGrp="1"/>
          </p:cNvSpPr>
          <p:nvPr>
            <p:ph type="sldNum" sz="quarter" idx="10"/>
          </p:nvPr>
        </p:nvSpPr>
        <p:spPr/>
        <p:txBody>
          <a:bodyPr/>
          <a:lstStyle/>
          <a:p>
            <a:fld id="{F00165AF-33E9-E845-9319-47A69DFD8CC3}" type="slidenum">
              <a:rPr lang="en-US" smtClean="0"/>
              <a:t>34</a:t>
            </a:fld>
            <a:endParaRPr lang="en-US"/>
          </a:p>
        </p:txBody>
      </p:sp>
    </p:spTree>
    <p:extLst>
      <p:ext uri="{BB962C8B-B14F-4D97-AF65-F5344CB8AC3E}">
        <p14:creationId xmlns:p14="http://schemas.microsoft.com/office/powerpoint/2010/main" val="1209380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many more options available. What’s available? See the queues! </a:t>
            </a:r>
          </a:p>
        </p:txBody>
      </p:sp>
      <p:sp>
        <p:nvSpPr>
          <p:cNvPr id="4" name="Slide Number Placeholder 3"/>
          <p:cNvSpPr>
            <a:spLocks noGrp="1"/>
          </p:cNvSpPr>
          <p:nvPr>
            <p:ph type="sldNum" sz="quarter" idx="10"/>
          </p:nvPr>
        </p:nvSpPr>
        <p:spPr/>
        <p:txBody>
          <a:bodyPr/>
          <a:lstStyle/>
          <a:p>
            <a:fld id="{F00165AF-33E9-E845-9319-47A69DFD8CC3}" type="slidenum">
              <a:rPr lang="en-US" smtClean="0"/>
              <a:t>35</a:t>
            </a:fld>
            <a:endParaRPr lang="en-US"/>
          </a:p>
        </p:txBody>
      </p:sp>
    </p:spTree>
    <p:extLst>
      <p:ext uri="{BB962C8B-B14F-4D97-AF65-F5344CB8AC3E}">
        <p14:creationId xmlns:p14="http://schemas.microsoft.com/office/powerpoint/2010/main" val="2130762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Varies based on the number of nodes the system has and the frequency of use. Large queues are special as they take up so much of the system and a poorly run job could a) cause system problems b) cost you a lot of SUs that you wont get refunded. </a:t>
            </a:r>
          </a:p>
          <a:p>
            <a:endParaRPr lang="en-US" dirty="0"/>
          </a:p>
          <a:p>
            <a:r>
              <a:rPr lang="en-US" dirty="0"/>
              <a:t>Cache-quad and flat-quad has to do with the way memory is distributed. We keep most of the </a:t>
            </a:r>
            <a:r>
              <a:rPr lang="en-US" dirty="0" err="1"/>
              <a:t>knl’s</a:t>
            </a:r>
            <a:r>
              <a:rPr lang="en-US" dirty="0"/>
              <a:t> in cache </a:t>
            </a:r>
            <a:r>
              <a:rPr lang="en-US" dirty="0" err="1"/>
              <a:t>bc</a:t>
            </a:r>
            <a:r>
              <a:rPr lang="en-US" dirty="0"/>
              <a:t> the response time is faster but sometimes that means there is less room for certain operations. If your code is heavier on the memory switch to flat quad so you can get the full memory available. Instead of 16+96 you get 112GB flat. </a:t>
            </a:r>
          </a:p>
          <a:p>
            <a:endParaRPr lang="en-US" dirty="0"/>
          </a:p>
          <a:p>
            <a:r>
              <a:rPr lang="en-US" b="1" dirty="0"/>
              <a:t>Cache Mode</a:t>
            </a:r>
            <a:r>
              <a:rPr lang="en-US" dirty="0"/>
              <a:t>. In this mode, the fast MCDRAM is configured as an L3 cache. The operating system transparently uses the MCDRAM to move data from main memory. In this mode, the user has access to 96GB of RAM, all of it traditional DDR4. </a:t>
            </a:r>
            <a:r>
              <a:rPr lang="en-US" b="1" dirty="0"/>
              <a:t>Most Stampede2 KNL nodes are configured in cache mode.</a:t>
            </a:r>
          </a:p>
          <a:p>
            <a:endParaRPr lang="en-US" dirty="0"/>
          </a:p>
          <a:p>
            <a:r>
              <a:rPr lang="en-US" b="1" dirty="0"/>
              <a:t>Flat Mode</a:t>
            </a:r>
            <a:r>
              <a:rPr lang="en-US" dirty="0"/>
              <a:t>. In this mode, DDR4 and MCDRAM act as two distinct Non-Uniform Memory Access (NUMA) nodes. It is therefore possible to specify the type of memory (DDR4 or MCDRAM) when allocating memory. In this mode, the user has access to 112GB of RAM: 96GB of traditional DDR and 16GB of fast MCDRAM. By default, memory allocations occur only in DDR4. To use MCDRAM in flat mode, use the </a:t>
            </a:r>
            <a:r>
              <a:rPr lang="en-US" dirty="0" err="1"/>
              <a:t>numactl</a:t>
            </a:r>
            <a:r>
              <a:rPr lang="en-US" dirty="0"/>
              <a:t> utility or the </a:t>
            </a:r>
            <a:r>
              <a:rPr lang="en-US" dirty="0" err="1"/>
              <a:t>memkind</a:t>
            </a:r>
            <a:r>
              <a:rPr lang="en-US" dirty="0"/>
              <a:t> library; see </a:t>
            </a:r>
            <a:r>
              <a:rPr lang="en-US" dirty="0">
                <a:hlinkClick r:id="rId3"/>
              </a:rPr>
              <a:t>Managing Memory</a:t>
            </a:r>
            <a:r>
              <a:rPr lang="en-US" dirty="0"/>
              <a:t> for more information. If you do not modify the default behavior you will have access only to the slower DDR4.</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36</a:t>
            </a:fld>
            <a:endParaRPr lang="en-US"/>
          </a:p>
        </p:txBody>
      </p:sp>
    </p:spTree>
    <p:extLst>
      <p:ext uri="{BB962C8B-B14F-4D97-AF65-F5344CB8AC3E}">
        <p14:creationId xmlns:p14="http://schemas.microsoft.com/office/powerpoint/2010/main" val="966963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system knows what’s trying to run. Helps manager resources and tries to keep things “fair” is generally automated though can be manipulated by admins. </a:t>
            </a:r>
          </a:p>
        </p:txBody>
      </p:sp>
      <p:sp>
        <p:nvSpPr>
          <p:cNvPr id="4" name="Slide Number Placeholder 3"/>
          <p:cNvSpPr>
            <a:spLocks noGrp="1"/>
          </p:cNvSpPr>
          <p:nvPr>
            <p:ph type="sldNum" sz="quarter" idx="10"/>
          </p:nvPr>
        </p:nvSpPr>
        <p:spPr/>
        <p:txBody>
          <a:bodyPr/>
          <a:lstStyle/>
          <a:p>
            <a:fld id="{F00165AF-33E9-E845-9319-47A69DFD8CC3}" type="slidenum">
              <a:rPr lang="en-US" smtClean="0"/>
              <a:t>37</a:t>
            </a:fld>
            <a:endParaRPr lang="en-US"/>
          </a:p>
        </p:txBody>
      </p:sp>
    </p:spTree>
    <p:extLst>
      <p:ext uri="{BB962C8B-B14F-4D97-AF65-F5344CB8AC3E}">
        <p14:creationId xmlns:p14="http://schemas.microsoft.com/office/powerpoint/2010/main" val="3652390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all options but it covers the most commonly used ones and the ones that are required. You have to tell the system what you are trying to do and this is how you communicate with it via the work load manager.  </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38</a:t>
            </a:fld>
            <a:endParaRPr lang="en-US"/>
          </a:p>
        </p:txBody>
      </p:sp>
    </p:spTree>
    <p:extLst>
      <p:ext uri="{BB962C8B-B14F-4D97-AF65-F5344CB8AC3E}">
        <p14:creationId xmlns:p14="http://schemas.microsoft.com/office/powerpoint/2010/main" val="4112379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slurm</a:t>
            </a:r>
            <a:r>
              <a:rPr lang="en-US" dirty="0"/>
              <a:t> batch” </a:t>
            </a:r>
          </a:p>
        </p:txBody>
      </p:sp>
      <p:sp>
        <p:nvSpPr>
          <p:cNvPr id="4" name="Slide Number Placeholder 3"/>
          <p:cNvSpPr>
            <a:spLocks noGrp="1"/>
          </p:cNvSpPr>
          <p:nvPr>
            <p:ph type="sldNum" sz="quarter" idx="10"/>
          </p:nvPr>
        </p:nvSpPr>
        <p:spPr/>
        <p:txBody>
          <a:bodyPr/>
          <a:lstStyle/>
          <a:p>
            <a:fld id="{F00165AF-33E9-E845-9319-47A69DFD8CC3}" type="slidenum">
              <a:rPr lang="en-US" smtClean="0"/>
              <a:t>39</a:t>
            </a:fld>
            <a:endParaRPr lang="en-US"/>
          </a:p>
        </p:txBody>
      </p:sp>
    </p:spTree>
    <p:extLst>
      <p:ext uri="{BB962C8B-B14F-4D97-AF65-F5344CB8AC3E}">
        <p14:creationId xmlns:p14="http://schemas.microsoft.com/office/powerpoint/2010/main" val="1615178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40</a:t>
            </a:fld>
            <a:endParaRPr lang="en-US"/>
          </a:p>
        </p:txBody>
      </p:sp>
    </p:spTree>
    <p:extLst>
      <p:ext uri="{BB962C8B-B14F-4D97-AF65-F5344CB8AC3E}">
        <p14:creationId xmlns:p14="http://schemas.microsoft.com/office/powerpoint/2010/main" val="325345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42</a:t>
            </a:fld>
            <a:endParaRPr lang="en-US"/>
          </a:p>
        </p:txBody>
      </p:sp>
    </p:spTree>
    <p:extLst>
      <p:ext uri="{BB962C8B-B14F-4D97-AF65-F5344CB8AC3E}">
        <p14:creationId xmlns:p14="http://schemas.microsoft.com/office/powerpoint/2010/main" val="411854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it does on the node will always be faster than on the filesystem </a:t>
            </a:r>
            <a:r>
              <a:rPr lang="en-US" dirty="0" err="1"/>
              <a:t>bc</a:t>
            </a:r>
            <a:r>
              <a:rPr lang="en-US" dirty="0"/>
              <a:t> of the interconnect of </a:t>
            </a:r>
            <a:r>
              <a:rPr lang="en-US" dirty="0" err="1"/>
              <a:t>omnipath</a:t>
            </a:r>
            <a:r>
              <a:rPr lang="en-US" dirty="0"/>
              <a:t>. High throughput low latency. Do things on the node then write out.  </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4</a:t>
            </a:fld>
            <a:endParaRPr lang="en-US"/>
          </a:p>
        </p:txBody>
      </p:sp>
    </p:spTree>
    <p:extLst>
      <p:ext uri="{BB962C8B-B14F-4D97-AF65-F5344CB8AC3E}">
        <p14:creationId xmlns:p14="http://schemas.microsoft.com/office/powerpoint/2010/main" val="3265266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Lua based module system. A </a:t>
            </a:r>
            <a:r>
              <a:rPr lang="en-US" dirty="0" err="1"/>
              <a:t>modulefile</a:t>
            </a:r>
            <a:r>
              <a:rPr lang="en-US" dirty="0"/>
              <a:t> contains the necessary information to allow a user to run a particular application or provide access to a particular library. All of this can be done dynamically without logging out and back in. </a:t>
            </a:r>
            <a:r>
              <a:rPr lang="en-US" dirty="0" err="1"/>
              <a:t>Modulefiles</a:t>
            </a:r>
            <a:r>
              <a:rPr lang="en-US" dirty="0"/>
              <a:t> for applications modify the user's path to make access easy. </a:t>
            </a:r>
            <a:r>
              <a:rPr lang="en-US" dirty="0" err="1"/>
              <a:t>Modulefiles</a:t>
            </a:r>
            <a:r>
              <a:rPr lang="en-US" dirty="0"/>
              <a:t> for Library packages provide environment variables that specify where the library and header files can be found. It is also very easy to switch between different versions of a package or remove the package.</a:t>
            </a:r>
          </a:p>
          <a:p>
            <a:endParaRPr lang="en-US" dirty="0"/>
          </a:p>
          <a:p>
            <a:r>
              <a:rPr lang="en-US" dirty="0"/>
              <a:t>Module -help </a:t>
            </a:r>
          </a:p>
        </p:txBody>
      </p:sp>
      <p:sp>
        <p:nvSpPr>
          <p:cNvPr id="4" name="Slide Number Placeholder 3"/>
          <p:cNvSpPr>
            <a:spLocks noGrp="1"/>
          </p:cNvSpPr>
          <p:nvPr>
            <p:ph type="sldNum" sz="quarter" idx="10"/>
          </p:nvPr>
        </p:nvSpPr>
        <p:spPr/>
        <p:txBody>
          <a:bodyPr/>
          <a:lstStyle/>
          <a:p>
            <a:fld id="{F00165AF-33E9-E845-9319-47A69DFD8CC3}" type="slidenum">
              <a:rPr lang="en-US" smtClean="0"/>
              <a:t>44</a:t>
            </a:fld>
            <a:endParaRPr lang="en-US"/>
          </a:p>
        </p:txBody>
      </p:sp>
    </p:spTree>
    <p:extLst>
      <p:ext uri="{BB962C8B-B14F-4D97-AF65-F5344CB8AC3E}">
        <p14:creationId xmlns:p14="http://schemas.microsoft.com/office/powerpoint/2010/main" val="368650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Lua based module system. A </a:t>
            </a:r>
            <a:r>
              <a:rPr lang="en-US" dirty="0" err="1"/>
              <a:t>modulefile</a:t>
            </a:r>
            <a:r>
              <a:rPr lang="en-US" dirty="0"/>
              <a:t> contains the necessary information to allow a user to run a particular application or provide access to a particular library. All of this can be done dynamically without logging out and back in. </a:t>
            </a:r>
            <a:r>
              <a:rPr lang="en-US" dirty="0" err="1"/>
              <a:t>Modulefiles</a:t>
            </a:r>
            <a:r>
              <a:rPr lang="en-US" dirty="0"/>
              <a:t> for applications modify the user's path to make access easy. </a:t>
            </a:r>
            <a:r>
              <a:rPr lang="en-US" dirty="0" err="1"/>
              <a:t>Modulefiles</a:t>
            </a:r>
            <a:r>
              <a:rPr lang="en-US" dirty="0"/>
              <a:t> for Library packages provide environment variables that specify where the library and header files can be found. It is also very easy to switch between different versions of a package or remove the package.</a:t>
            </a:r>
          </a:p>
          <a:p>
            <a:endParaRPr lang="en-US" dirty="0"/>
          </a:p>
          <a:p>
            <a:r>
              <a:rPr lang="en-US" dirty="0"/>
              <a:t>Module -help </a:t>
            </a:r>
          </a:p>
        </p:txBody>
      </p:sp>
      <p:sp>
        <p:nvSpPr>
          <p:cNvPr id="4" name="Slide Number Placeholder 3"/>
          <p:cNvSpPr>
            <a:spLocks noGrp="1"/>
          </p:cNvSpPr>
          <p:nvPr>
            <p:ph type="sldNum" sz="quarter" idx="10"/>
          </p:nvPr>
        </p:nvSpPr>
        <p:spPr/>
        <p:txBody>
          <a:bodyPr/>
          <a:lstStyle/>
          <a:p>
            <a:fld id="{F00165AF-33E9-E845-9319-47A69DFD8CC3}" type="slidenum">
              <a:rPr lang="en-US" smtClean="0"/>
              <a:t>45</a:t>
            </a:fld>
            <a:endParaRPr lang="en-US"/>
          </a:p>
        </p:txBody>
      </p:sp>
    </p:spTree>
    <p:extLst>
      <p:ext uri="{BB962C8B-B14F-4D97-AF65-F5344CB8AC3E}">
        <p14:creationId xmlns:p14="http://schemas.microsoft.com/office/powerpoint/2010/main" val="711232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Suggestions. READ!! It will often tell you what you need to know about the package </a:t>
            </a:r>
          </a:p>
        </p:txBody>
      </p:sp>
      <p:sp>
        <p:nvSpPr>
          <p:cNvPr id="4" name="Slide Number Placeholder 3"/>
          <p:cNvSpPr>
            <a:spLocks noGrp="1"/>
          </p:cNvSpPr>
          <p:nvPr>
            <p:ph type="sldNum" sz="quarter" idx="10"/>
          </p:nvPr>
        </p:nvSpPr>
        <p:spPr/>
        <p:txBody>
          <a:bodyPr/>
          <a:lstStyle/>
          <a:p>
            <a:fld id="{F00165AF-33E9-E845-9319-47A69DFD8CC3}" type="slidenum">
              <a:rPr lang="en-US" smtClean="0"/>
              <a:t>46</a:t>
            </a:fld>
            <a:endParaRPr lang="en-US"/>
          </a:p>
        </p:txBody>
      </p:sp>
    </p:spTree>
    <p:extLst>
      <p:ext uri="{BB962C8B-B14F-4D97-AF65-F5344CB8AC3E}">
        <p14:creationId xmlns:p14="http://schemas.microsoft.com/office/powerpoint/2010/main" val="781790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Suggestions. READ!! It will often tell you what you need to know about the package </a:t>
            </a:r>
          </a:p>
          <a:p>
            <a:endParaRPr lang="en-US" dirty="0"/>
          </a:p>
          <a:p>
            <a:r>
              <a:rPr lang="en-US" dirty="0"/>
              <a:t>We’ll address some more commands later …like </a:t>
            </a:r>
            <a:r>
              <a:rPr lang="en-US" dirty="0" err="1"/>
              <a:t>squeue</a:t>
            </a:r>
            <a:r>
              <a:rPr lang="en-US" dirty="0"/>
              <a:t> </a:t>
            </a:r>
            <a:r>
              <a:rPr lang="en-US" dirty="0" err="1"/>
              <a:t>etc</a:t>
            </a:r>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47</a:t>
            </a:fld>
            <a:endParaRPr lang="en-US"/>
          </a:p>
        </p:txBody>
      </p:sp>
    </p:spTree>
    <p:extLst>
      <p:ext uri="{BB962C8B-B14F-4D97-AF65-F5344CB8AC3E}">
        <p14:creationId xmlns:p14="http://schemas.microsoft.com/office/powerpoint/2010/main" val="114043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48</a:t>
            </a:fld>
            <a:endParaRPr lang="en-US"/>
          </a:p>
        </p:txBody>
      </p:sp>
    </p:spTree>
    <p:extLst>
      <p:ext uri="{BB962C8B-B14F-4D97-AF65-F5344CB8AC3E}">
        <p14:creationId xmlns:p14="http://schemas.microsoft.com/office/powerpoint/2010/main" val="686478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two most important things to keep track of where the system looks for executables and libraries. The order of these _matters_ it will pick what it finds first and stick with it and ignore subsequent matching pieces. You can change these to accommodate installing new software but be careful. </a:t>
            </a:r>
          </a:p>
        </p:txBody>
      </p:sp>
      <p:sp>
        <p:nvSpPr>
          <p:cNvPr id="4" name="Slide Number Placeholder 3"/>
          <p:cNvSpPr>
            <a:spLocks noGrp="1"/>
          </p:cNvSpPr>
          <p:nvPr>
            <p:ph type="sldNum" sz="quarter" idx="10"/>
          </p:nvPr>
        </p:nvSpPr>
        <p:spPr/>
        <p:txBody>
          <a:bodyPr/>
          <a:lstStyle/>
          <a:p>
            <a:fld id="{F00165AF-33E9-E845-9319-47A69DFD8CC3}" type="slidenum">
              <a:rPr lang="en-US" smtClean="0"/>
              <a:t>49</a:t>
            </a:fld>
            <a:endParaRPr lang="en-US"/>
          </a:p>
        </p:txBody>
      </p:sp>
    </p:spTree>
    <p:extLst>
      <p:ext uri="{BB962C8B-B14F-4D97-AF65-F5344CB8AC3E}">
        <p14:creationId xmlns:p14="http://schemas.microsoft.com/office/powerpoint/2010/main" val="3298792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anything is no correct it will say “FAILED” and then provide you with instructions </a:t>
            </a:r>
          </a:p>
        </p:txBody>
      </p:sp>
      <p:sp>
        <p:nvSpPr>
          <p:cNvPr id="4" name="Slide Number Placeholder 3"/>
          <p:cNvSpPr>
            <a:spLocks noGrp="1"/>
          </p:cNvSpPr>
          <p:nvPr>
            <p:ph type="sldNum" sz="quarter" idx="10"/>
          </p:nvPr>
        </p:nvSpPr>
        <p:spPr/>
        <p:txBody>
          <a:bodyPr/>
          <a:lstStyle/>
          <a:p>
            <a:fld id="{F00165AF-33E9-E845-9319-47A69DFD8CC3}" type="slidenum">
              <a:rPr lang="en-US" smtClean="0"/>
              <a:t>50</a:t>
            </a:fld>
            <a:endParaRPr lang="en-US"/>
          </a:p>
        </p:txBody>
      </p:sp>
    </p:spTree>
    <p:extLst>
      <p:ext uri="{BB962C8B-B14F-4D97-AF65-F5344CB8AC3E}">
        <p14:creationId xmlns:p14="http://schemas.microsoft.com/office/powerpoint/2010/main" val="1810016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live demo for this </a:t>
            </a:r>
          </a:p>
        </p:txBody>
      </p:sp>
      <p:sp>
        <p:nvSpPr>
          <p:cNvPr id="4" name="Slide Number Placeholder 3"/>
          <p:cNvSpPr>
            <a:spLocks noGrp="1"/>
          </p:cNvSpPr>
          <p:nvPr>
            <p:ph type="sldNum" sz="quarter" idx="10"/>
          </p:nvPr>
        </p:nvSpPr>
        <p:spPr/>
        <p:txBody>
          <a:bodyPr/>
          <a:lstStyle/>
          <a:p>
            <a:fld id="{F00165AF-33E9-E845-9319-47A69DFD8CC3}" type="slidenum">
              <a:rPr lang="en-US" smtClean="0"/>
              <a:t>51</a:t>
            </a:fld>
            <a:endParaRPr lang="en-US"/>
          </a:p>
        </p:txBody>
      </p:sp>
    </p:spTree>
    <p:extLst>
      <p:ext uri="{BB962C8B-B14F-4D97-AF65-F5344CB8AC3E}">
        <p14:creationId xmlns:p14="http://schemas.microsoft.com/office/powerpoint/2010/main" val="1535054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Aliases are short cuts and are your best friend </a:t>
            </a:r>
          </a:p>
        </p:txBody>
      </p:sp>
      <p:sp>
        <p:nvSpPr>
          <p:cNvPr id="4" name="Slide Number Placeholder 3"/>
          <p:cNvSpPr>
            <a:spLocks noGrp="1"/>
          </p:cNvSpPr>
          <p:nvPr>
            <p:ph type="sldNum" sz="quarter" idx="10"/>
          </p:nvPr>
        </p:nvSpPr>
        <p:spPr/>
        <p:txBody>
          <a:bodyPr/>
          <a:lstStyle/>
          <a:p>
            <a:fld id="{F00165AF-33E9-E845-9319-47A69DFD8CC3}" type="slidenum">
              <a:rPr lang="en-US" smtClean="0"/>
              <a:t>52</a:t>
            </a:fld>
            <a:endParaRPr lang="en-US"/>
          </a:p>
        </p:txBody>
      </p:sp>
    </p:spTree>
    <p:extLst>
      <p:ext uri="{BB962C8B-B14F-4D97-AF65-F5344CB8AC3E}">
        <p14:creationId xmlns:p14="http://schemas.microsoft.com/office/powerpoint/2010/main" val="4180855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Downloading from git or direct requires you then update paths to make it universally usable </a:t>
            </a:r>
          </a:p>
        </p:txBody>
      </p:sp>
      <p:sp>
        <p:nvSpPr>
          <p:cNvPr id="4" name="Slide Number Placeholder 3"/>
          <p:cNvSpPr>
            <a:spLocks noGrp="1"/>
          </p:cNvSpPr>
          <p:nvPr>
            <p:ph type="sldNum" sz="quarter" idx="10"/>
          </p:nvPr>
        </p:nvSpPr>
        <p:spPr/>
        <p:txBody>
          <a:bodyPr/>
          <a:lstStyle/>
          <a:p>
            <a:fld id="{F00165AF-33E9-E845-9319-47A69DFD8CC3}" type="slidenum">
              <a:rPr lang="en-US" smtClean="0"/>
              <a:t>53</a:t>
            </a:fld>
            <a:endParaRPr lang="en-US"/>
          </a:p>
        </p:txBody>
      </p:sp>
    </p:spTree>
    <p:extLst>
      <p:ext uri="{BB962C8B-B14F-4D97-AF65-F5344CB8AC3E}">
        <p14:creationId xmlns:p14="http://schemas.microsoft.com/office/powerpoint/2010/main" val="332238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a node look like on a super computer? My Mac here is 1 node with 4 cores and a similar clock rate. The full machine is 4,200 KNL compute nodes AND 1,736 SKX compute nodes. </a:t>
            </a:r>
          </a:p>
        </p:txBody>
      </p:sp>
      <p:sp>
        <p:nvSpPr>
          <p:cNvPr id="4" name="Slide Number Placeholder 3"/>
          <p:cNvSpPr>
            <a:spLocks noGrp="1"/>
          </p:cNvSpPr>
          <p:nvPr>
            <p:ph type="sldNum" sz="quarter" idx="10"/>
          </p:nvPr>
        </p:nvSpPr>
        <p:spPr/>
        <p:txBody>
          <a:bodyPr/>
          <a:lstStyle/>
          <a:p>
            <a:fld id="{F00165AF-33E9-E845-9319-47A69DFD8CC3}" type="slidenum">
              <a:rPr lang="en-US" smtClean="0"/>
              <a:t>5</a:t>
            </a:fld>
            <a:endParaRPr lang="en-US"/>
          </a:p>
        </p:txBody>
      </p:sp>
    </p:spTree>
    <p:extLst>
      <p:ext uri="{BB962C8B-B14F-4D97-AF65-F5344CB8AC3E}">
        <p14:creationId xmlns:p14="http://schemas.microsoft.com/office/powerpoint/2010/main" val="4283757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terrible example but it’s straightforward. You have to put the path update in your .</a:t>
            </a:r>
            <a:r>
              <a:rPr lang="en-US" dirty="0" err="1"/>
              <a:t>bashrc</a:t>
            </a:r>
            <a:r>
              <a:rPr lang="en-US" dirty="0"/>
              <a:t> if you want it to stick once you logout </a:t>
            </a:r>
          </a:p>
        </p:txBody>
      </p:sp>
      <p:sp>
        <p:nvSpPr>
          <p:cNvPr id="4" name="Slide Number Placeholder 3"/>
          <p:cNvSpPr>
            <a:spLocks noGrp="1"/>
          </p:cNvSpPr>
          <p:nvPr>
            <p:ph type="sldNum" sz="quarter" idx="10"/>
          </p:nvPr>
        </p:nvSpPr>
        <p:spPr/>
        <p:txBody>
          <a:bodyPr/>
          <a:lstStyle/>
          <a:p>
            <a:fld id="{F00165AF-33E9-E845-9319-47A69DFD8CC3}" type="slidenum">
              <a:rPr lang="en-US" smtClean="0"/>
              <a:t>54</a:t>
            </a:fld>
            <a:endParaRPr lang="en-US"/>
          </a:p>
        </p:txBody>
      </p:sp>
    </p:spTree>
    <p:extLst>
      <p:ext uri="{BB962C8B-B14F-4D97-AF65-F5344CB8AC3E}">
        <p14:creationId xmlns:p14="http://schemas.microsoft.com/office/powerpoint/2010/main" val="1783326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55</a:t>
            </a:fld>
            <a:endParaRPr lang="en-US"/>
          </a:p>
        </p:txBody>
      </p:sp>
    </p:spTree>
    <p:extLst>
      <p:ext uri="{BB962C8B-B14F-4D97-AF65-F5344CB8AC3E}">
        <p14:creationId xmlns:p14="http://schemas.microsoft.com/office/powerpoint/2010/main" val="3607176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56</a:t>
            </a:fld>
            <a:endParaRPr lang="en-US"/>
          </a:p>
        </p:txBody>
      </p:sp>
    </p:spTree>
    <p:extLst>
      <p:ext uri="{BB962C8B-B14F-4D97-AF65-F5344CB8AC3E}">
        <p14:creationId xmlns:p14="http://schemas.microsoft.com/office/powerpoint/2010/main" val="3863143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57</a:t>
            </a:fld>
            <a:endParaRPr lang="en-US"/>
          </a:p>
        </p:txBody>
      </p:sp>
    </p:spTree>
    <p:extLst>
      <p:ext uri="{BB962C8B-B14F-4D97-AF65-F5344CB8AC3E}">
        <p14:creationId xmlns:p14="http://schemas.microsoft.com/office/powerpoint/2010/main" val="12430184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58</a:t>
            </a:fld>
            <a:endParaRPr lang="en-US"/>
          </a:p>
        </p:txBody>
      </p:sp>
    </p:spTree>
    <p:extLst>
      <p:ext uri="{BB962C8B-B14F-4D97-AF65-F5344CB8AC3E}">
        <p14:creationId xmlns:p14="http://schemas.microsoft.com/office/powerpoint/2010/main" val="7129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72 but due to the way the KNL handles data only 68 are actually “functional” as far as the system is concerned </a:t>
            </a:r>
          </a:p>
          <a:p>
            <a:r>
              <a:rPr lang="en-US" dirty="0"/>
              <a:t> 68 all together or 48 split between two. Different kinds of responses. Figure out what you’re doing and what your code can be made to accommodate</a:t>
            </a:r>
          </a:p>
        </p:txBody>
      </p:sp>
      <p:sp>
        <p:nvSpPr>
          <p:cNvPr id="4" name="Slide Number Placeholder 3"/>
          <p:cNvSpPr>
            <a:spLocks noGrp="1"/>
          </p:cNvSpPr>
          <p:nvPr>
            <p:ph type="sldNum" sz="quarter" idx="10"/>
          </p:nvPr>
        </p:nvSpPr>
        <p:spPr/>
        <p:txBody>
          <a:bodyPr/>
          <a:lstStyle/>
          <a:p>
            <a:fld id="{F00165AF-33E9-E845-9319-47A69DFD8CC3}" type="slidenum">
              <a:rPr lang="en-US" smtClean="0"/>
              <a:t>6</a:t>
            </a:fld>
            <a:endParaRPr lang="en-US"/>
          </a:p>
        </p:txBody>
      </p:sp>
    </p:spTree>
    <p:extLst>
      <p:ext uri="{BB962C8B-B14F-4D97-AF65-F5344CB8AC3E}">
        <p14:creationId xmlns:p14="http://schemas.microsoft.com/office/powerpoint/2010/main" val="257249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that look like when </a:t>
            </a:r>
            <a:r>
              <a:rPr lang="en-US" dirty="0" err="1"/>
              <a:t>im</a:t>
            </a:r>
            <a:r>
              <a:rPr lang="en-US" dirty="0"/>
              <a:t> directly on the node and not just theorizing about it? </a:t>
            </a:r>
            <a:r>
              <a:rPr lang="en-US" dirty="0" err="1"/>
              <a:t>Knl</a:t>
            </a:r>
            <a:r>
              <a:rPr lang="en-US" dirty="0"/>
              <a:t> node ex. </a:t>
            </a:r>
          </a:p>
          <a:p>
            <a:endParaRPr lang="en-US" dirty="0"/>
          </a:p>
        </p:txBody>
      </p:sp>
      <p:sp>
        <p:nvSpPr>
          <p:cNvPr id="4" name="Slide Number Placeholder 3"/>
          <p:cNvSpPr>
            <a:spLocks noGrp="1"/>
          </p:cNvSpPr>
          <p:nvPr>
            <p:ph type="sldNum" sz="quarter" idx="10"/>
          </p:nvPr>
        </p:nvSpPr>
        <p:spPr/>
        <p:txBody>
          <a:bodyPr/>
          <a:lstStyle/>
          <a:p>
            <a:fld id="{F00165AF-33E9-E845-9319-47A69DFD8CC3}" type="slidenum">
              <a:rPr lang="en-US" smtClean="0"/>
              <a:t>7</a:t>
            </a:fld>
            <a:endParaRPr lang="en-US"/>
          </a:p>
        </p:txBody>
      </p:sp>
    </p:spTree>
    <p:extLst>
      <p:ext uri="{BB962C8B-B14F-4D97-AF65-F5344CB8AC3E}">
        <p14:creationId xmlns:p14="http://schemas.microsoft.com/office/powerpoint/2010/main" val="304995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Non-uniform memory access (</a:t>
            </a:r>
            <a:r>
              <a:rPr lang="en-US" b="1" dirty="0"/>
              <a:t>NUMA</a:t>
            </a:r>
            <a:r>
              <a:rPr lang="en-US" dirty="0"/>
              <a:t>) is a computer memory design used in multiprocessing, where the memory access time depends on the memory location relative to the processor.</a:t>
            </a:r>
          </a:p>
          <a:p>
            <a:r>
              <a:rPr lang="en-US" dirty="0"/>
              <a:t>This is another way to visualize it. Each of these is a “logical </a:t>
            </a:r>
            <a:r>
              <a:rPr lang="en-US" dirty="0" err="1"/>
              <a:t>cpu</a:t>
            </a:r>
            <a:r>
              <a:rPr lang="en-US" dirty="0"/>
              <a:t>” rather than a physical </a:t>
            </a:r>
            <a:r>
              <a:rPr lang="en-US" dirty="0" err="1"/>
              <a:t>cpu</a:t>
            </a:r>
            <a:r>
              <a:rPr lang="en-US" dirty="0"/>
              <a:t>. </a:t>
            </a:r>
            <a:r>
              <a:rPr lang="en-US" dirty="0" err="1"/>
              <a:t>Bc</a:t>
            </a:r>
            <a:r>
              <a:rPr lang="en-US" dirty="0"/>
              <a:t> we have hyper threading turned on you can run 4 threads on every core resulting in a total possible 272 tasks if you are very very careful. Generally we see better results with 64&gt; physical cores used. Hardware threads = physical cores, software threads = logical cores. Threads, tasks, cores, etc. we have 8 different names for the same things. </a:t>
            </a:r>
          </a:p>
        </p:txBody>
      </p:sp>
      <p:sp>
        <p:nvSpPr>
          <p:cNvPr id="4" name="Slide Number Placeholder 3"/>
          <p:cNvSpPr>
            <a:spLocks noGrp="1"/>
          </p:cNvSpPr>
          <p:nvPr>
            <p:ph type="sldNum" sz="quarter" idx="10"/>
          </p:nvPr>
        </p:nvSpPr>
        <p:spPr/>
        <p:txBody>
          <a:bodyPr/>
          <a:lstStyle/>
          <a:p>
            <a:fld id="{F00165AF-33E9-E845-9319-47A69DFD8CC3}" type="slidenum">
              <a:rPr lang="en-US" smtClean="0"/>
              <a:t>8</a:t>
            </a:fld>
            <a:endParaRPr lang="en-US"/>
          </a:p>
        </p:txBody>
      </p:sp>
    </p:spTree>
    <p:extLst>
      <p:ext uri="{BB962C8B-B14F-4D97-AF65-F5344CB8AC3E}">
        <p14:creationId xmlns:p14="http://schemas.microsoft.com/office/powerpoint/2010/main" val="4008614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working on climate data so your problem sets are huge. How many years? How granular? Do you want to develop visualizations? Predictive scaling? We could track Harvey in real time and predict where the deepest water was after the fact to help rescue crews manage their responses. We also kept legacy data for future study.</a:t>
            </a:r>
          </a:p>
          <a:p>
            <a:endParaRPr lang="en-US" dirty="0"/>
          </a:p>
          <a:p>
            <a:r>
              <a:rPr lang="en-US" dirty="0"/>
              <a:t>Application processes, depending on their model access may be free but access is in high demand so you have to prove that you’ll be doing valuable science on the machine </a:t>
            </a:r>
          </a:p>
        </p:txBody>
      </p:sp>
      <p:sp>
        <p:nvSpPr>
          <p:cNvPr id="4" name="Slide Number Placeholder 3"/>
          <p:cNvSpPr>
            <a:spLocks noGrp="1"/>
          </p:cNvSpPr>
          <p:nvPr>
            <p:ph type="sldNum" sz="quarter" idx="10"/>
          </p:nvPr>
        </p:nvSpPr>
        <p:spPr/>
        <p:txBody>
          <a:bodyPr/>
          <a:lstStyle/>
          <a:p>
            <a:fld id="{F00165AF-33E9-E845-9319-47A69DFD8CC3}" type="slidenum">
              <a:rPr lang="en-US" smtClean="0"/>
              <a:t>9</a:t>
            </a:fld>
            <a:endParaRPr lang="en-US"/>
          </a:p>
        </p:txBody>
      </p:sp>
    </p:spTree>
    <p:extLst>
      <p:ext uri="{BB962C8B-B14F-4D97-AF65-F5344CB8AC3E}">
        <p14:creationId xmlns:p14="http://schemas.microsoft.com/office/powerpoint/2010/main" val="1878754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28701" y="1857375"/>
            <a:ext cx="10325098" cy="2157413"/>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028701" y="4289522"/>
            <a:ext cx="5114924" cy="1582641"/>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9318172" y="6356350"/>
            <a:ext cx="783772" cy="365125"/>
          </a:xfrm>
        </p:spPr>
        <p:txBody>
          <a:bodyPr/>
          <a:lstStyle/>
          <a:p>
            <a:r>
              <a:rPr lang="en-US"/>
              <a:t>6/7/18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70028" y="6356350"/>
            <a:ext cx="783771" cy="365125"/>
          </a:xfrm>
        </p:spPr>
        <p:txBody>
          <a:bodyPr/>
          <a:lstStyle/>
          <a:p>
            <a:fld id="{2024AA8B-F1EC-D547-99EC-1807C0CD66CE}" type="slidenum">
              <a:rPr lang="en-US" smtClean="0"/>
              <a:t>‹#›</a:t>
            </a:fld>
            <a:endParaRPr lang="en-US"/>
          </a:p>
        </p:txBody>
      </p:sp>
      <p:sp>
        <p:nvSpPr>
          <p:cNvPr id="12" name="TextBox 11"/>
          <p:cNvSpPr txBox="1"/>
          <p:nvPr userDrawn="1"/>
        </p:nvSpPr>
        <p:spPr>
          <a:xfrm>
            <a:off x="6962774" y="4246658"/>
            <a:ext cx="1453090" cy="338554"/>
          </a:xfrm>
          <a:prstGeom prst="rect">
            <a:avLst/>
          </a:prstGeom>
          <a:noFill/>
        </p:spPr>
        <p:txBody>
          <a:bodyPr wrap="none" rtlCol="0">
            <a:spAutoFit/>
          </a:bodyPr>
          <a:lstStyle/>
          <a:p>
            <a:pPr algn="l"/>
            <a:r>
              <a:rPr lang="en-US" sz="1600" cap="all" dirty="0">
                <a:latin typeface="Helvetica Neue Condensed Bold"/>
              </a:rPr>
              <a:t>Presented</a:t>
            </a:r>
            <a:r>
              <a:rPr lang="en-US" sz="1600" cap="all" baseline="0" dirty="0">
                <a:latin typeface="Helvetica Neue Condensed Bold"/>
              </a:rPr>
              <a:t> by:</a:t>
            </a:r>
            <a:endParaRPr lang="en-US" sz="1600" cap="all" dirty="0">
              <a:latin typeface="Helvetica Neue Condensed Bold"/>
            </a:endParaRPr>
          </a:p>
        </p:txBody>
      </p:sp>
      <p:cxnSp>
        <p:nvCxnSpPr>
          <p:cNvPr id="14" name="Straight Connector 13"/>
          <p:cNvCxnSpPr/>
          <p:nvPr userDrawn="1"/>
        </p:nvCxnSpPr>
        <p:spPr>
          <a:xfrm>
            <a:off x="6672263" y="4289522"/>
            <a:ext cx="0" cy="1582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half" idx="2"/>
          </p:nvPr>
        </p:nvSpPr>
        <p:spPr>
          <a:xfrm>
            <a:off x="6962774" y="4585212"/>
            <a:ext cx="4391025" cy="128695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87913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_title_bullet_hierarch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6/7/18</a:t>
            </a:r>
            <a:endParaRPr lang="en-US" dirty="0"/>
          </a:p>
        </p:txBody>
      </p:sp>
      <p:sp>
        <p:nvSpPr>
          <p:cNvPr id="4" name="Slide Number Placeholder 3"/>
          <p:cNvSpPr>
            <a:spLocks noGrp="1"/>
          </p:cNvSpPr>
          <p:nvPr>
            <p:ph type="sldNum" sz="quarter" idx="11"/>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a:xfrm>
            <a:off x="0" y="11930"/>
            <a:ext cx="12192000" cy="925487"/>
          </a:xfrm>
        </p:spPr>
        <p:txBody>
          <a:bodyPr>
            <a:normAutofit/>
          </a:bodyPr>
          <a:lstStyle>
            <a:lvl1pPr algn="ctr">
              <a:defRPr sz="3200"/>
            </a:lvl1pPr>
          </a:lstStyle>
          <a:p>
            <a:r>
              <a:rPr lang="en-US"/>
              <a:t>Click to edit Master title style</a:t>
            </a:r>
            <a:endParaRPr lang="en-US" dirty="0"/>
          </a:p>
        </p:txBody>
      </p:sp>
      <p:sp>
        <p:nvSpPr>
          <p:cNvPr id="9" name="Text Placeholder 8"/>
          <p:cNvSpPr>
            <a:spLocks noGrp="1"/>
          </p:cNvSpPr>
          <p:nvPr>
            <p:ph type="body" sz="quarter" idx="12"/>
          </p:nvPr>
        </p:nvSpPr>
        <p:spPr>
          <a:xfrm>
            <a:off x="818857" y="1643136"/>
            <a:ext cx="9946217" cy="3668887"/>
          </a:xfrm>
        </p:spPr>
        <p:txBody>
          <a:bodyPr anchor="t">
            <a:normAutofit/>
          </a:bodyPr>
          <a:lstStyle>
            <a:lvl1pPr>
              <a:defRPr sz="2800"/>
            </a:lvl1pPr>
            <a:lvl2pPr>
              <a:defRPr sz="2400"/>
            </a:lvl2pPr>
            <a:lvl3pPr>
              <a:defRPr sz="2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4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6/7/18</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24AA8B-F1EC-D547-99EC-1807C0CD66CE}" type="slidenum">
              <a:rPr lang="en-US" smtClean="0"/>
              <a:t>‹#›</a:t>
            </a:fld>
            <a:endParaRPr lang="en-US"/>
          </a:p>
        </p:txBody>
      </p:sp>
      <p:sp>
        <p:nvSpPr>
          <p:cNvPr id="6" name="Title 1"/>
          <p:cNvSpPr>
            <a:spLocks noGrp="1"/>
          </p:cNvSpPr>
          <p:nvPr>
            <p:ph type="ctrTitle"/>
          </p:nvPr>
        </p:nvSpPr>
        <p:spPr>
          <a:xfrm>
            <a:off x="1028701" y="1857375"/>
            <a:ext cx="10325098" cy="2157413"/>
          </a:xfrm>
        </p:spPr>
        <p:txBody>
          <a:bodyPr anchor="b"/>
          <a:lstStyle>
            <a:lvl1pPr algn="ctr">
              <a:defRPr sz="6000"/>
            </a:lvl1pPr>
          </a:lstStyle>
          <a:p>
            <a:r>
              <a:rPr lang="en-US"/>
              <a:t>Click to edit Master title style</a:t>
            </a:r>
            <a:endParaRPr lang="en-US" dirty="0"/>
          </a:p>
        </p:txBody>
      </p:sp>
      <p:sp>
        <p:nvSpPr>
          <p:cNvPr id="7" name="Subtitle 2"/>
          <p:cNvSpPr>
            <a:spLocks noGrp="1"/>
          </p:cNvSpPr>
          <p:nvPr>
            <p:ph type="subTitle" idx="1"/>
          </p:nvPr>
        </p:nvSpPr>
        <p:spPr>
          <a:xfrm>
            <a:off x="1028701" y="4289522"/>
            <a:ext cx="10325098" cy="1582641"/>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623815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6/7/18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1248586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6/7/18</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97715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6/7/18</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194946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6/7/18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197667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400" b="1" i="0">
                <a:latin typeface="Helvetica Neue LT Std 85 Heavy" charset="0"/>
                <a:ea typeface="Helvetica Neue LT Std 85 Heavy" charset="0"/>
                <a:cs typeface="Helvetica Neue LT Std 85 Heavy"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i="0">
                <a:latin typeface="Helvetica Neue LT Std 85 Heavy" charset="0"/>
                <a:ea typeface="Helvetica Neue LT Std 85 Heavy" charset="0"/>
                <a:cs typeface="Helvetica Neue LT Std 85 Heavy"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6/7/18</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48665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6/7/18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192806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6/7/18</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24AA8B-F1EC-D547-99EC-1807C0CD66CE}" type="slidenum">
              <a:rPr lang="en-US" smtClean="0"/>
              <a:t>‹#›</a:t>
            </a:fld>
            <a:endParaRPr lang="en-US"/>
          </a:p>
        </p:txBody>
      </p:sp>
    </p:spTree>
    <p:extLst>
      <p:ext uri="{BB962C8B-B14F-4D97-AF65-F5344CB8AC3E}">
        <p14:creationId xmlns:p14="http://schemas.microsoft.com/office/powerpoint/2010/main" val="1685236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18172" y="6356350"/>
            <a:ext cx="7837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6/7/18</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70028" y="6356350"/>
            <a:ext cx="78377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4AA8B-F1EC-D547-99EC-1807C0CD66CE}" type="slidenum">
              <a:rPr lang="en-US" smtClean="0"/>
              <a:t>‹#›</a:t>
            </a:fld>
            <a:endParaRPr lang="en-US"/>
          </a:p>
        </p:txBody>
      </p:sp>
      <p:cxnSp>
        <p:nvCxnSpPr>
          <p:cNvPr id="8" name="Straight Connector 7"/>
          <p:cNvCxnSpPr/>
          <p:nvPr userDrawn="1"/>
        </p:nvCxnSpPr>
        <p:spPr>
          <a:xfrm>
            <a:off x="10319657" y="6356350"/>
            <a:ext cx="0" cy="365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845877"/>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8" r:id="rId4"/>
    <p:sldLayoutId id="2147483650" r:id="rId5"/>
    <p:sldLayoutId id="2147483652" r:id="rId6"/>
    <p:sldLayoutId id="2147483653" r:id="rId7"/>
    <p:sldLayoutId id="2147483656" r:id="rId8"/>
    <p:sldLayoutId id="2147483657" r:id="rId9"/>
    <p:sldLayoutId id="2147483659" r:id="rId10"/>
  </p:sldLayoutIdLst>
  <p:hf hdr="0" ftr="0"/>
  <p:txStyles>
    <p:titleStyle>
      <a:lvl1pPr algn="l" defTabSz="914400" rtl="0" eaLnBrk="1" latinLnBrk="0" hangingPunct="1">
        <a:lnSpc>
          <a:spcPct val="90000"/>
        </a:lnSpc>
        <a:spcBef>
          <a:spcPct val="0"/>
        </a:spcBef>
        <a:buNone/>
        <a:defRPr sz="4400" b="1" i="0" kern="1200">
          <a:solidFill>
            <a:schemeClr val="tx1"/>
          </a:solidFill>
          <a:latin typeface="Helvetica Neue LT Std 77 Bold Condensed" charset="0"/>
          <a:ea typeface="Helvetica Neue LT Std 77 Bold Condensed" charset="0"/>
          <a:cs typeface="Helvetica Neue LT Std 77 Bold Condensed" charset="0"/>
        </a:defRPr>
      </a:lvl1pPr>
    </p:titleStyle>
    <p:bodyStyle>
      <a:lvl1pPr marL="0" indent="0" algn="l" defTabSz="914400" rtl="0" eaLnBrk="1" latinLnBrk="0" hangingPunct="1">
        <a:lnSpc>
          <a:spcPct val="90000"/>
        </a:lnSpc>
        <a:spcBef>
          <a:spcPts val="1000"/>
        </a:spcBef>
        <a:buFont typeface="Arial"/>
        <a:buNone/>
        <a:defRPr sz="2800" b="0" i="0" kern="1200">
          <a:solidFill>
            <a:schemeClr val="tx1"/>
          </a:solidFill>
          <a:latin typeface="Helvetica Neue LT Std 55 Roman" charset="0"/>
          <a:ea typeface="Helvetica Neue LT Std 55 Roman" charset="0"/>
          <a:cs typeface="Helvetica Neue LT Std 55 Roman" charset="0"/>
        </a:defRPr>
      </a:lvl1pPr>
      <a:lvl2pPr marL="457200" indent="0" algn="l" defTabSz="914400" rtl="0" eaLnBrk="1" latinLnBrk="0" hangingPunct="1">
        <a:lnSpc>
          <a:spcPct val="90000"/>
        </a:lnSpc>
        <a:spcBef>
          <a:spcPts val="500"/>
        </a:spcBef>
        <a:buFont typeface="Arial"/>
        <a:buNone/>
        <a:defRPr sz="2400" b="0" i="0" kern="1200">
          <a:solidFill>
            <a:schemeClr val="bg1">
              <a:lumMod val="50000"/>
            </a:schemeClr>
          </a:solidFill>
          <a:latin typeface="Helvetica Neue LT Std 55 Roman" charset="0"/>
          <a:ea typeface="Helvetica Neue LT Std 55 Roman" charset="0"/>
          <a:cs typeface="Helvetica Neue LT Std 55 Roman" charset="0"/>
        </a:defRPr>
      </a:lvl2pPr>
      <a:lvl3pPr marL="914400" indent="0" algn="l" defTabSz="914400" rtl="0" eaLnBrk="1" latinLnBrk="0" hangingPunct="1">
        <a:lnSpc>
          <a:spcPct val="90000"/>
        </a:lnSpc>
        <a:spcBef>
          <a:spcPts val="500"/>
        </a:spcBef>
        <a:buFont typeface="Arial"/>
        <a:buNone/>
        <a:defRPr sz="2000" b="0" i="0" kern="1200">
          <a:solidFill>
            <a:schemeClr val="bg1">
              <a:lumMod val="50000"/>
            </a:schemeClr>
          </a:solidFill>
          <a:latin typeface="Helvetica Neue LT Std 55 Roman" charset="0"/>
          <a:ea typeface="Helvetica Neue LT Std 55 Roman" charset="0"/>
          <a:cs typeface="Helvetica Neue LT Std 55 Roman" charset="0"/>
        </a:defRPr>
      </a:lvl3pPr>
      <a:lvl4pPr marL="1371600" indent="0" algn="l" defTabSz="914400" rtl="0" eaLnBrk="1" latinLnBrk="0" hangingPunct="1">
        <a:lnSpc>
          <a:spcPct val="90000"/>
        </a:lnSpc>
        <a:spcBef>
          <a:spcPts val="500"/>
        </a:spcBef>
        <a:buFont typeface="Arial"/>
        <a:buNone/>
        <a:defRPr sz="1800" b="0" i="0" kern="1200">
          <a:solidFill>
            <a:schemeClr val="bg1">
              <a:lumMod val="50000"/>
            </a:schemeClr>
          </a:solidFill>
          <a:latin typeface="Helvetica Neue LT Std 55 Roman" charset="0"/>
          <a:ea typeface="Helvetica Neue LT Std 55 Roman" charset="0"/>
          <a:cs typeface="Helvetica Neue LT Std 55 Roman" charset="0"/>
        </a:defRPr>
      </a:lvl4pPr>
      <a:lvl5pPr marL="1828800" indent="0" algn="l" defTabSz="914400" rtl="0" eaLnBrk="1" latinLnBrk="0" hangingPunct="1">
        <a:lnSpc>
          <a:spcPct val="90000"/>
        </a:lnSpc>
        <a:spcBef>
          <a:spcPts val="500"/>
        </a:spcBef>
        <a:buFont typeface="Arial"/>
        <a:buNone/>
        <a:defRPr sz="1800" b="0" i="0" kern="1200">
          <a:solidFill>
            <a:schemeClr val="bg1">
              <a:lumMod val="50000"/>
            </a:schemeClr>
          </a:solidFill>
          <a:latin typeface="Helvetica Neue LT Std 55 Roman" charset="0"/>
          <a:ea typeface="Helvetica Neue LT Std 55 Roman" charset="0"/>
          <a:cs typeface="Helvetica Neue LT Std 55 Rom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Introduction to HPC</a:t>
            </a:r>
          </a:p>
        </p:txBody>
      </p:sp>
      <p:sp>
        <p:nvSpPr>
          <p:cNvPr id="3" name="Subtitle 2"/>
          <p:cNvSpPr>
            <a:spLocks noGrp="1"/>
          </p:cNvSpPr>
          <p:nvPr>
            <p:ph type="subTitle" idx="1"/>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Interacting with High Performance Computing Systems</a:t>
            </a:r>
          </a:p>
        </p:txBody>
      </p:sp>
      <p:sp>
        <p:nvSpPr>
          <p:cNvPr id="4" name="Date Placeholder 3"/>
          <p:cNvSpPr>
            <a:spLocks noGrp="1"/>
          </p:cNvSpPr>
          <p:nvPr>
            <p:ph type="dt" sz="half" idx="10"/>
          </p:nvPr>
        </p:nvSpPr>
        <p:spPr/>
        <p:txBody>
          <a:bodyPr/>
          <a:lstStyle/>
          <a:p>
            <a:r>
              <a:rPr lang="en-US"/>
              <a:t>6/7/18</a:t>
            </a:r>
            <a:endParaRPr lang="en-US" dirty="0"/>
          </a:p>
        </p:txBody>
      </p:sp>
      <p:sp>
        <p:nvSpPr>
          <p:cNvPr id="5" name="Slide Number Placeholder 4"/>
          <p:cNvSpPr>
            <a:spLocks noGrp="1"/>
          </p:cNvSpPr>
          <p:nvPr>
            <p:ph type="sldNum" sz="quarter" idx="12"/>
          </p:nvPr>
        </p:nvSpPr>
        <p:spPr/>
        <p:txBody>
          <a:bodyPr/>
          <a:lstStyle/>
          <a:p>
            <a:fld id="{2024AA8B-F1EC-D547-99EC-1807C0CD66CE}" type="slidenum">
              <a:rPr lang="en-US" smtClean="0"/>
              <a:t>1</a:t>
            </a:fld>
            <a:endParaRPr lang="en-US"/>
          </a:p>
        </p:txBody>
      </p:sp>
      <p:sp>
        <p:nvSpPr>
          <p:cNvPr id="6" name="Text Placeholder 5"/>
          <p:cNvSpPr>
            <a:spLocks noGrp="1"/>
          </p:cNvSpPr>
          <p:nvPr>
            <p:ph type="body" sz="half" idx="2"/>
          </p:nvPr>
        </p:nvSpPr>
        <p:spPr>
          <a:xfrm>
            <a:off x="6962774" y="4717947"/>
            <a:ext cx="4391025" cy="1286951"/>
          </a:xfrm>
        </p:spPr>
        <p:txBody>
          <a:bodyPr>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Virginia Trueheart, MSIS </a:t>
            </a:r>
          </a:p>
          <a:p>
            <a:r>
              <a:rPr lang="en-US" dirty="0">
                <a:latin typeface="Helvetica Neue" panose="02000503000000020004" pitchFamily="2" charset="0"/>
                <a:ea typeface="Helvetica Neue" panose="02000503000000020004" pitchFamily="2" charset="0"/>
                <a:cs typeface="Helvetica Neue" panose="02000503000000020004" pitchFamily="2" charset="0"/>
              </a:rPr>
              <a:t>Texas Advanced Computing Center</a:t>
            </a:r>
          </a:p>
          <a:p>
            <a:r>
              <a:rPr lang="en-US" dirty="0" err="1">
                <a:latin typeface="Helvetica Neue" panose="02000503000000020004" pitchFamily="2" charset="0"/>
                <a:ea typeface="Helvetica Neue" panose="02000503000000020004" pitchFamily="2" charset="0"/>
                <a:cs typeface="Helvetica Neue" panose="02000503000000020004" pitchFamily="2" charset="0"/>
              </a:rPr>
              <a:t>vtrueheart@tacc.utexas.edu</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5CCBACB8-B1FC-E545-B86E-8F19C97725D2}"/>
              </a:ext>
            </a:extLst>
          </p:cNvPr>
          <p:cNvSpPr txBox="1"/>
          <p:nvPr/>
        </p:nvSpPr>
        <p:spPr>
          <a:xfrm>
            <a:off x="7477432" y="4424516"/>
            <a:ext cx="0" cy="0"/>
          </a:xfrm>
          <a:prstGeom prst="rect">
            <a:avLst/>
          </a:prstGeom>
        </p:spPr>
        <p:txBody>
          <a:bodyPr vert="horz" wrap="none" lIns="91440" tIns="45720" rIns="91440" bIns="45720" rtlCol="0">
            <a:normAutofit fontScale="25000" lnSpcReduction="20000"/>
          </a:bodyPr>
          <a:lstStyle/>
          <a:p>
            <a:endParaRPr lang="en-US" sz="1800" dirty="0"/>
          </a:p>
        </p:txBody>
      </p:sp>
    </p:spTree>
    <p:extLst>
      <p:ext uri="{BB962C8B-B14F-4D97-AF65-F5344CB8AC3E}">
        <p14:creationId xmlns:p14="http://schemas.microsoft.com/office/powerpoint/2010/main" val="130261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A55C-AF72-BB44-9B0E-95FA7F89FD8C}"/>
              </a:ext>
            </a:extLst>
          </p:cNvPr>
          <p:cNvSpPr>
            <a:spLocks noGrp="1"/>
          </p:cNvSpPr>
          <p:nvPr>
            <p:ph type="title"/>
          </p:nvPr>
        </p:nvSpPr>
        <p:spPr/>
        <p:txBody>
          <a:bodyPr/>
          <a:lstStyle/>
          <a:p>
            <a:r>
              <a:rPr lang="en-US" dirty="0"/>
              <a:t>Overview: What Can I Find on a System	</a:t>
            </a:r>
          </a:p>
        </p:txBody>
      </p:sp>
      <p:sp>
        <p:nvSpPr>
          <p:cNvPr id="3" name="Content Placeholder 2">
            <a:extLst>
              <a:ext uri="{FF2B5EF4-FFF2-40B4-BE49-F238E27FC236}">
                <a16:creationId xmlns:a16="http://schemas.microsoft.com/office/drawing/2014/main" id="{DD0A20D5-8D01-9F4E-90EF-4B99AF60DDE1}"/>
              </a:ext>
            </a:extLst>
          </p:cNvPr>
          <p:cNvSpPr>
            <a:spLocks noGrp="1"/>
          </p:cNvSpPr>
          <p:nvPr>
            <p:ph idx="1"/>
          </p:nvPr>
        </p:nvSpPr>
        <p:spPr/>
        <p:txBody>
          <a:bodyPr/>
          <a:lstStyle/>
          <a:p>
            <a:r>
              <a:rPr lang="en-US" dirty="0"/>
              <a:t>Modules and Software </a:t>
            </a:r>
          </a:p>
          <a:p>
            <a:pPr marL="914400" lvl="1" indent="-457200">
              <a:buFont typeface="Arial" panose="020B0604020202020204" pitchFamily="34" charset="0"/>
              <a:buChar char="•"/>
            </a:pPr>
            <a:r>
              <a:rPr lang="en-US" dirty="0"/>
              <a:t>Basic compilers and libraries </a:t>
            </a:r>
          </a:p>
          <a:p>
            <a:pPr marL="914400" lvl="1" indent="-457200">
              <a:buFont typeface="Arial" panose="020B0604020202020204" pitchFamily="34" charset="0"/>
              <a:buChar char="•"/>
            </a:pPr>
            <a:r>
              <a:rPr lang="en-US" dirty="0"/>
              <a:t>Popular packages </a:t>
            </a:r>
          </a:p>
          <a:p>
            <a:pPr marL="914400" lvl="1" indent="-457200">
              <a:buFont typeface="Arial" panose="020B0604020202020204" pitchFamily="34" charset="0"/>
              <a:buChar char="•"/>
            </a:pPr>
            <a:r>
              <a:rPr lang="en-US" dirty="0"/>
              <a:t>Licensed software	</a:t>
            </a:r>
          </a:p>
          <a:p>
            <a:endParaRPr lang="en-US" dirty="0"/>
          </a:p>
          <a:p>
            <a:r>
              <a:rPr lang="en-US" dirty="0"/>
              <a:t>Build Your Own!</a:t>
            </a:r>
          </a:p>
          <a:p>
            <a:pPr marL="914400" lvl="1" indent="-457200">
              <a:buFont typeface="Arial" panose="020B0604020202020204" pitchFamily="34" charset="0"/>
              <a:buChar char="•"/>
            </a:pPr>
            <a:r>
              <a:rPr lang="en-US" dirty="0" err="1"/>
              <a:t>github</a:t>
            </a:r>
            <a:r>
              <a:rPr lang="en-US" dirty="0"/>
              <a:t> or other direct sources</a:t>
            </a:r>
          </a:p>
          <a:p>
            <a:pPr marL="914400" lvl="1" indent="-457200">
              <a:buFont typeface="Arial" panose="020B0604020202020204" pitchFamily="34" charset="0"/>
              <a:buChar char="•"/>
            </a:pPr>
            <a:r>
              <a:rPr lang="en-US" dirty="0"/>
              <a:t>pip, </a:t>
            </a:r>
            <a:r>
              <a:rPr lang="en-US" dirty="0" err="1"/>
              <a:t>wget</a:t>
            </a:r>
            <a:r>
              <a:rPr lang="en-US" dirty="0"/>
              <a:t>, curl, </a:t>
            </a:r>
            <a:r>
              <a:rPr lang="en-US" dirty="0" err="1"/>
              <a:t>etc</a:t>
            </a:r>
            <a:endParaRPr lang="en-US" dirty="0"/>
          </a:p>
          <a:p>
            <a:pPr marL="914400" lvl="1" indent="-457200">
              <a:buFont typeface="Arial" panose="020B0604020202020204" pitchFamily="34" charset="0"/>
              <a:buChar char="•"/>
            </a:pPr>
            <a:r>
              <a:rPr lang="en-US" dirty="0"/>
              <a:t>You won’t have </a:t>
            </a:r>
            <a:r>
              <a:rPr lang="en-US" dirty="0" err="1"/>
              <a:t>sudo</a:t>
            </a:r>
            <a:r>
              <a:rPr lang="en-US" dirty="0"/>
              <a:t> access</a:t>
            </a:r>
          </a:p>
        </p:txBody>
      </p:sp>
      <p:sp>
        <p:nvSpPr>
          <p:cNvPr id="4" name="Date Placeholder 3">
            <a:extLst>
              <a:ext uri="{FF2B5EF4-FFF2-40B4-BE49-F238E27FC236}">
                <a16:creationId xmlns:a16="http://schemas.microsoft.com/office/drawing/2014/main" id="{FC89FCA9-1973-254B-8413-31D03B9B6AF9}"/>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E9754A1-02F3-1746-9DF3-784F0759148B}"/>
              </a:ext>
            </a:extLst>
          </p:cNvPr>
          <p:cNvSpPr>
            <a:spLocks noGrp="1"/>
          </p:cNvSpPr>
          <p:nvPr>
            <p:ph type="sldNum" sz="quarter" idx="12"/>
          </p:nvPr>
        </p:nvSpPr>
        <p:spPr/>
        <p:txBody>
          <a:bodyPr/>
          <a:lstStyle/>
          <a:p>
            <a:fld id="{2024AA8B-F1EC-D547-99EC-1807C0CD66CE}" type="slidenum">
              <a:rPr lang="en-US" smtClean="0"/>
              <a:t>10</a:t>
            </a:fld>
            <a:endParaRPr lang="en-US"/>
          </a:p>
        </p:txBody>
      </p:sp>
    </p:spTree>
    <p:extLst>
      <p:ext uri="{BB962C8B-B14F-4D97-AF65-F5344CB8AC3E}">
        <p14:creationId xmlns:p14="http://schemas.microsoft.com/office/powerpoint/2010/main" val="11731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F6C8-EE0F-7441-9CDE-20A9476FFA9A}"/>
              </a:ext>
            </a:extLst>
          </p:cNvPr>
          <p:cNvSpPr>
            <a:spLocks noGrp="1"/>
          </p:cNvSpPr>
          <p:nvPr>
            <p:ph type="title"/>
          </p:nvPr>
        </p:nvSpPr>
        <p:spPr/>
        <p:txBody>
          <a:bodyPr/>
          <a:lstStyle/>
          <a:p>
            <a:r>
              <a:rPr lang="en-US" dirty="0"/>
              <a:t>What Do I Need to Get Started? 	</a:t>
            </a:r>
          </a:p>
        </p:txBody>
      </p:sp>
      <p:sp>
        <p:nvSpPr>
          <p:cNvPr id="3" name="Content Placeholder 2">
            <a:extLst>
              <a:ext uri="{FF2B5EF4-FFF2-40B4-BE49-F238E27FC236}">
                <a16:creationId xmlns:a16="http://schemas.microsoft.com/office/drawing/2014/main" id="{FB1D6B15-C12C-D848-B6FE-2605DFE36E2B}"/>
              </a:ext>
            </a:extLst>
          </p:cNvPr>
          <p:cNvSpPr>
            <a:spLocks noGrp="1"/>
          </p:cNvSpPr>
          <p:nvPr>
            <p:ph idx="1"/>
          </p:nvPr>
        </p:nvSpPr>
        <p:spPr/>
        <p:txBody>
          <a:bodyPr/>
          <a:lstStyle/>
          <a:p>
            <a:pPr marL="457200" indent="-457200">
              <a:buFont typeface="Arial" panose="020B0604020202020204" pitchFamily="34" charset="0"/>
              <a:buChar char="•"/>
            </a:pPr>
            <a:r>
              <a:rPr lang="en-US" dirty="0"/>
              <a:t>User Account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Allocation &amp; Project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Two Factor Authentication</a:t>
            </a:r>
          </a:p>
          <a:p>
            <a:pPr marL="457200"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CFBCB57F-614A-9243-B1E1-090FA611C8B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D4622533-AD0E-8B4C-915C-B49DE5A3263F}"/>
              </a:ext>
            </a:extLst>
          </p:cNvPr>
          <p:cNvSpPr>
            <a:spLocks noGrp="1"/>
          </p:cNvSpPr>
          <p:nvPr>
            <p:ph type="sldNum" sz="quarter" idx="12"/>
          </p:nvPr>
        </p:nvSpPr>
        <p:spPr/>
        <p:txBody>
          <a:bodyPr/>
          <a:lstStyle/>
          <a:p>
            <a:fld id="{2024AA8B-F1EC-D547-99EC-1807C0CD66CE}" type="slidenum">
              <a:rPr lang="en-US" smtClean="0"/>
              <a:t>11</a:t>
            </a:fld>
            <a:endParaRPr lang="en-US"/>
          </a:p>
        </p:txBody>
      </p:sp>
    </p:spTree>
    <p:extLst>
      <p:ext uri="{BB962C8B-B14F-4D97-AF65-F5344CB8AC3E}">
        <p14:creationId xmlns:p14="http://schemas.microsoft.com/office/powerpoint/2010/main" val="211473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3F06-C050-3D4A-AEE5-B2EF74A4E7DF}"/>
              </a:ext>
            </a:extLst>
          </p:cNvPr>
          <p:cNvSpPr>
            <a:spLocks noGrp="1"/>
          </p:cNvSpPr>
          <p:nvPr>
            <p:ph type="title"/>
          </p:nvPr>
        </p:nvSpPr>
        <p:spPr/>
        <p:txBody>
          <a:bodyPr/>
          <a:lstStyle/>
          <a:p>
            <a:pPr algn="ctr"/>
            <a:r>
              <a:rPr lang="en-US" dirty="0"/>
              <a:t>Please See Your Handouts!</a:t>
            </a:r>
          </a:p>
        </p:txBody>
      </p:sp>
      <p:sp>
        <p:nvSpPr>
          <p:cNvPr id="3" name="Content Placeholder 2">
            <a:extLst>
              <a:ext uri="{FF2B5EF4-FFF2-40B4-BE49-F238E27FC236}">
                <a16:creationId xmlns:a16="http://schemas.microsoft.com/office/drawing/2014/main" id="{CED4127B-6A54-1141-8EA0-D5CDE95DDB76}"/>
              </a:ext>
            </a:extLst>
          </p:cNvPr>
          <p:cNvSpPr>
            <a:spLocks noGrp="1"/>
          </p:cNvSpPr>
          <p:nvPr>
            <p:ph idx="1"/>
          </p:nvPr>
        </p:nvSpPr>
        <p:spPr/>
        <p:txBody>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Username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Password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Temporary TFA Key</a:t>
            </a:r>
          </a:p>
        </p:txBody>
      </p:sp>
      <p:sp>
        <p:nvSpPr>
          <p:cNvPr id="4" name="Date Placeholder 3">
            <a:extLst>
              <a:ext uri="{FF2B5EF4-FFF2-40B4-BE49-F238E27FC236}">
                <a16:creationId xmlns:a16="http://schemas.microsoft.com/office/drawing/2014/main" id="{57B7FC44-256E-C047-B638-B95336D8C9C4}"/>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D5958B22-8BFD-7943-9525-32835CA9DEE5}"/>
              </a:ext>
            </a:extLst>
          </p:cNvPr>
          <p:cNvSpPr>
            <a:spLocks noGrp="1"/>
          </p:cNvSpPr>
          <p:nvPr>
            <p:ph type="sldNum" sz="quarter" idx="12"/>
          </p:nvPr>
        </p:nvSpPr>
        <p:spPr/>
        <p:txBody>
          <a:bodyPr/>
          <a:lstStyle/>
          <a:p>
            <a:fld id="{2024AA8B-F1EC-D547-99EC-1807C0CD66CE}" type="slidenum">
              <a:rPr lang="en-US" smtClean="0"/>
              <a:t>12</a:t>
            </a:fld>
            <a:endParaRPr lang="en-US"/>
          </a:p>
        </p:txBody>
      </p:sp>
    </p:spTree>
    <p:extLst>
      <p:ext uri="{BB962C8B-B14F-4D97-AF65-F5344CB8AC3E}">
        <p14:creationId xmlns:p14="http://schemas.microsoft.com/office/powerpoint/2010/main" val="2433145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30F1-7743-624D-9E08-DC9E7A42431D}"/>
              </a:ext>
            </a:extLst>
          </p:cNvPr>
          <p:cNvSpPr>
            <a:spLocks noGrp="1"/>
          </p:cNvSpPr>
          <p:nvPr>
            <p:ph type="title"/>
          </p:nvPr>
        </p:nvSpPr>
        <p:spPr/>
        <p:txBody>
          <a:bodyPr/>
          <a:lstStyle/>
          <a:p>
            <a:r>
              <a:rPr lang="en-US" dirty="0"/>
              <a:t>SSH Protocols </a:t>
            </a:r>
          </a:p>
        </p:txBody>
      </p:sp>
      <p:sp>
        <p:nvSpPr>
          <p:cNvPr id="3" name="Content Placeholder 2">
            <a:extLst>
              <a:ext uri="{FF2B5EF4-FFF2-40B4-BE49-F238E27FC236}">
                <a16:creationId xmlns:a16="http://schemas.microsoft.com/office/drawing/2014/main" id="{5F91E496-83E3-C144-A0CD-F87C83D69A60}"/>
              </a:ext>
            </a:extLst>
          </p:cNvPr>
          <p:cNvSpPr>
            <a:spLocks noGrp="1"/>
          </p:cNvSpPr>
          <p:nvPr>
            <p:ph idx="1"/>
          </p:nvPr>
        </p:nvSpPr>
        <p:spPr/>
        <p:txBody>
          <a:bodyPr>
            <a:normAutofit lnSpcReduction="10000"/>
          </a:bodyPr>
          <a:lstStyle/>
          <a:p>
            <a:r>
              <a:rPr lang="en-US" dirty="0"/>
              <a:t>Secure Shell</a:t>
            </a:r>
          </a:p>
          <a:p>
            <a:pPr marL="914400" lvl="1" indent="-457200">
              <a:buFont typeface="Arial" panose="020B0604020202020204" pitchFamily="34" charset="0"/>
              <a:buChar char="•"/>
            </a:pPr>
            <a:r>
              <a:rPr lang="en-US" dirty="0"/>
              <a:t>Encrypted network protocol to access a secure system over an unsecured network</a:t>
            </a:r>
          </a:p>
          <a:p>
            <a:pPr marL="914400" lvl="1" indent="-457200">
              <a:buFont typeface="Arial" panose="020B0604020202020204" pitchFamily="34" charset="0"/>
              <a:buChar char="•"/>
            </a:pPr>
            <a:r>
              <a:rPr lang="en-US" dirty="0"/>
              <a:t>automatically generated public-private key pairs</a:t>
            </a:r>
          </a:p>
          <a:p>
            <a:pPr marL="914400" lvl="1" indent="-457200">
              <a:buFont typeface="Arial" panose="020B0604020202020204" pitchFamily="34" charset="0"/>
              <a:buChar char="•"/>
            </a:pPr>
            <a:r>
              <a:rPr lang="en-US" dirty="0"/>
              <a:t>Your Wi-Fi            Stampede2 or other secure machine</a:t>
            </a:r>
          </a:p>
          <a:p>
            <a:pPr marL="914400" lvl="1" indent="-457200">
              <a:buFont typeface="Arial" panose="020B0604020202020204" pitchFamily="34" charset="0"/>
              <a:buChar char="•"/>
            </a:pPr>
            <a:r>
              <a:rPr lang="en-US" dirty="0"/>
              <a:t>File transfers (</a:t>
            </a:r>
            <a:r>
              <a:rPr lang="en-US" dirty="0" err="1"/>
              <a:t>scp</a:t>
            </a:r>
            <a:r>
              <a:rPr lang="en-US" dirty="0"/>
              <a:t> &amp; </a:t>
            </a:r>
            <a:r>
              <a:rPr lang="en-US" dirty="0" err="1"/>
              <a:t>rsync</a:t>
            </a:r>
            <a:r>
              <a:rPr lang="en-US" dirty="0"/>
              <a:t>)</a:t>
            </a:r>
          </a:p>
          <a:p>
            <a:r>
              <a:rPr lang="en-US" dirty="0"/>
              <a:t>Options </a:t>
            </a:r>
          </a:p>
          <a:p>
            <a:pPr marL="914400" lvl="1" indent="-457200">
              <a:buFont typeface="Arial" panose="020B0604020202020204" pitchFamily="34" charset="0"/>
              <a:buChar char="•"/>
            </a:pPr>
            <a:r>
              <a:rPr lang="en-US" dirty="0"/>
              <a:t>.</a:t>
            </a:r>
            <a:r>
              <a:rPr lang="en-US" dirty="0" err="1"/>
              <a:t>ssh</a:t>
            </a:r>
            <a:r>
              <a:rPr lang="en-US" dirty="0"/>
              <a:t>/config</a:t>
            </a:r>
          </a:p>
          <a:p>
            <a:pPr marL="914400" lvl="1" indent="-457200">
              <a:buFont typeface="Arial" panose="020B0604020202020204" pitchFamily="34" charset="0"/>
              <a:buChar char="•"/>
            </a:pPr>
            <a:r>
              <a:rPr lang="en-US" dirty="0"/>
              <a:t>Host &amp; Username</a:t>
            </a:r>
          </a:p>
          <a:p>
            <a:pPr marL="914400" lvl="1" indent="-457200">
              <a:buFont typeface="Arial" panose="020B0604020202020204" pitchFamily="34" charset="0"/>
              <a:buChar char="•"/>
            </a:pPr>
            <a:r>
              <a:rPr lang="en-US" dirty="0"/>
              <a:t>Make connecting easier</a:t>
            </a:r>
          </a:p>
          <a:p>
            <a:pPr marL="914400" lvl="1" indent="-457200">
              <a:buFont typeface="Arial" panose="020B0604020202020204" pitchFamily="34" charset="0"/>
              <a:buChar char="•"/>
            </a:pPr>
            <a:r>
              <a:rPr lang="en-US" dirty="0" err="1"/>
              <a:t>Passwordless</a:t>
            </a:r>
            <a:r>
              <a:rPr lang="en-US" dirty="0"/>
              <a:t> Login	</a:t>
            </a:r>
          </a:p>
        </p:txBody>
      </p:sp>
      <p:sp>
        <p:nvSpPr>
          <p:cNvPr id="4" name="Date Placeholder 3">
            <a:extLst>
              <a:ext uri="{FF2B5EF4-FFF2-40B4-BE49-F238E27FC236}">
                <a16:creationId xmlns:a16="http://schemas.microsoft.com/office/drawing/2014/main" id="{5E0B3353-3250-8949-87CE-4945CA07C28F}"/>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445AC009-A95E-6644-A746-93662F61C129}"/>
              </a:ext>
            </a:extLst>
          </p:cNvPr>
          <p:cNvSpPr>
            <a:spLocks noGrp="1"/>
          </p:cNvSpPr>
          <p:nvPr>
            <p:ph type="sldNum" sz="quarter" idx="12"/>
          </p:nvPr>
        </p:nvSpPr>
        <p:spPr/>
        <p:txBody>
          <a:bodyPr/>
          <a:lstStyle/>
          <a:p>
            <a:fld id="{2024AA8B-F1EC-D547-99EC-1807C0CD66CE}" type="slidenum">
              <a:rPr lang="en-US" smtClean="0"/>
              <a:t>13</a:t>
            </a:fld>
            <a:endParaRPr lang="en-US"/>
          </a:p>
        </p:txBody>
      </p:sp>
      <p:cxnSp>
        <p:nvCxnSpPr>
          <p:cNvPr id="7" name="Straight Arrow Connector 6">
            <a:extLst>
              <a:ext uri="{FF2B5EF4-FFF2-40B4-BE49-F238E27FC236}">
                <a16:creationId xmlns:a16="http://schemas.microsoft.com/office/drawing/2014/main" id="{329CCDCC-2B79-484C-9733-488E9EEC3449}"/>
              </a:ext>
            </a:extLst>
          </p:cNvPr>
          <p:cNvCxnSpPr>
            <a:cxnSpLocks/>
          </p:cNvCxnSpPr>
          <p:nvPr/>
        </p:nvCxnSpPr>
        <p:spPr>
          <a:xfrm>
            <a:off x="3518705" y="3414532"/>
            <a:ext cx="544009"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09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F6E27-D8CA-0148-A9A3-BEFF998116ED}"/>
              </a:ext>
            </a:extLst>
          </p:cNvPr>
          <p:cNvSpPr>
            <a:spLocks noGrp="1"/>
          </p:cNvSpPr>
          <p:nvPr>
            <p:ph type="title"/>
          </p:nvPr>
        </p:nvSpPr>
        <p:spPr/>
        <p:txBody>
          <a:bodyPr/>
          <a:lstStyle/>
          <a:p>
            <a:r>
              <a:rPr lang="en-US" dirty="0"/>
              <a:t>Logging In (Mac Terminal)</a:t>
            </a:r>
          </a:p>
        </p:txBody>
      </p:sp>
      <p:sp>
        <p:nvSpPr>
          <p:cNvPr id="3" name="Content Placeholder 2">
            <a:extLst>
              <a:ext uri="{FF2B5EF4-FFF2-40B4-BE49-F238E27FC236}">
                <a16:creationId xmlns:a16="http://schemas.microsoft.com/office/drawing/2014/main" id="{97738245-6AB1-FA4A-9AF8-AD80BB132F2B}"/>
              </a:ext>
            </a:extLst>
          </p:cNvPr>
          <p:cNvSpPr>
            <a:spLocks noGrp="1"/>
          </p:cNvSpPr>
          <p:nvPr>
            <p:ph idx="1"/>
          </p:nvPr>
        </p:nvSpPr>
        <p:spPr>
          <a:xfrm>
            <a:off x="838200" y="1892300"/>
            <a:ext cx="10515599" cy="3276601"/>
          </a:xfrm>
          <a:solidFill>
            <a:schemeClr val="tx1"/>
          </a:solidFill>
        </p:spPr>
        <p:txBody>
          <a:bodyPr>
            <a:normAutofit/>
          </a:bodyPr>
          <a:lstStyle/>
          <a:p>
            <a:r>
              <a:rPr lang="en-US" sz="1600" dirty="0">
                <a:solidFill>
                  <a:schemeClr val="bg1"/>
                </a:solidFill>
                <a:latin typeface="Courier" pitchFamily="2" charset="0"/>
              </a:rPr>
              <a:t>$ </a:t>
            </a:r>
            <a:r>
              <a:rPr lang="en-US" sz="1600" dirty="0" err="1">
                <a:solidFill>
                  <a:schemeClr val="bg1"/>
                </a:solidFill>
                <a:latin typeface="Courier" pitchFamily="2" charset="0"/>
              </a:rPr>
              <a:t>ssh</a:t>
            </a:r>
            <a:r>
              <a:rPr lang="en-US" sz="1600" dirty="0">
                <a:solidFill>
                  <a:schemeClr val="bg1"/>
                </a:solidFill>
                <a:latin typeface="Courier" pitchFamily="2" charset="0"/>
              </a:rPr>
              <a:t> &lt;username&gt;@stampede2.tacc.utexas.edu</a:t>
            </a:r>
          </a:p>
          <a:p>
            <a:r>
              <a:rPr lang="en-US" sz="1600" dirty="0">
                <a:solidFill>
                  <a:schemeClr val="bg1"/>
                </a:solidFill>
                <a:latin typeface="Courier" pitchFamily="2" charset="0"/>
              </a:rPr>
              <a:t>To access the system: </a:t>
            </a:r>
          </a:p>
          <a:p>
            <a:endParaRPr lang="en-US" sz="1600" dirty="0">
              <a:solidFill>
                <a:schemeClr val="bg1"/>
              </a:solidFill>
              <a:latin typeface="Courier" pitchFamily="2" charset="0"/>
            </a:endParaRPr>
          </a:p>
          <a:p>
            <a:pPr marL="342900" indent="-342900">
              <a:buAutoNum type="arabicParenR"/>
            </a:pPr>
            <a:r>
              <a:rPr lang="en-US" sz="1600" dirty="0">
                <a:solidFill>
                  <a:schemeClr val="bg1"/>
                </a:solidFill>
                <a:latin typeface="Courier" pitchFamily="2" charset="0"/>
              </a:rPr>
              <a:t>If not using </a:t>
            </a:r>
            <a:r>
              <a:rPr lang="en-US" sz="1600" dirty="0" err="1">
                <a:solidFill>
                  <a:schemeClr val="bg1"/>
                </a:solidFill>
                <a:latin typeface="Courier" pitchFamily="2" charset="0"/>
              </a:rPr>
              <a:t>ssh</a:t>
            </a:r>
            <a:r>
              <a:rPr lang="en-US" sz="1600" dirty="0">
                <a:solidFill>
                  <a:schemeClr val="bg1"/>
                </a:solidFill>
                <a:latin typeface="Courier" pitchFamily="2" charset="0"/>
              </a:rPr>
              <a:t>-keys, please enter your TACC password at the password prompt</a:t>
            </a:r>
          </a:p>
          <a:p>
            <a:pPr marL="342900" indent="-342900">
              <a:buAutoNum type="arabicParenR"/>
            </a:pPr>
            <a:r>
              <a:rPr lang="en-US" sz="1600" dirty="0">
                <a:solidFill>
                  <a:schemeClr val="bg1"/>
                </a:solidFill>
                <a:latin typeface="Courier" pitchFamily="2" charset="0"/>
              </a:rPr>
              <a:t>At the TACC Token prompt, enter your 6-digit code followed by &lt;return&gt;. </a:t>
            </a:r>
          </a:p>
          <a:p>
            <a:pPr marL="342900" indent="-342900">
              <a:buAutoNum type="arabicParenR"/>
            </a:pPr>
            <a:endParaRPr lang="en-US" sz="1600" dirty="0">
              <a:solidFill>
                <a:schemeClr val="bg1"/>
              </a:solidFill>
              <a:latin typeface="Courier" pitchFamily="2" charset="0"/>
            </a:endParaRPr>
          </a:p>
          <a:p>
            <a:r>
              <a:rPr lang="en-US" sz="1600" dirty="0">
                <a:solidFill>
                  <a:schemeClr val="bg1"/>
                </a:solidFill>
                <a:latin typeface="Courier" pitchFamily="2" charset="0"/>
              </a:rPr>
              <a:t>Password: </a:t>
            </a:r>
          </a:p>
          <a:p>
            <a:r>
              <a:rPr lang="en-US" sz="1600" dirty="0">
                <a:solidFill>
                  <a:schemeClr val="bg1"/>
                </a:solidFill>
                <a:latin typeface="Courier" pitchFamily="2" charset="0"/>
              </a:rPr>
              <a:t>TACC Token Code: </a:t>
            </a:r>
          </a:p>
        </p:txBody>
      </p:sp>
      <p:sp>
        <p:nvSpPr>
          <p:cNvPr id="4" name="Date Placeholder 3">
            <a:extLst>
              <a:ext uri="{FF2B5EF4-FFF2-40B4-BE49-F238E27FC236}">
                <a16:creationId xmlns:a16="http://schemas.microsoft.com/office/drawing/2014/main" id="{1D97686E-E69E-7443-B20F-B6F41D783ABA}"/>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32ED142-98BE-4747-9B06-EFCD9D042863}"/>
              </a:ext>
            </a:extLst>
          </p:cNvPr>
          <p:cNvSpPr>
            <a:spLocks noGrp="1"/>
          </p:cNvSpPr>
          <p:nvPr>
            <p:ph type="sldNum" sz="quarter" idx="12"/>
          </p:nvPr>
        </p:nvSpPr>
        <p:spPr/>
        <p:txBody>
          <a:bodyPr/>
          <a:lstStyle/>
          <a:p>
            <a:fld id="{2024AA8B-F1EC-D547-99EC-1807C0CD66CE}" type="slidenum">
              <a:rPr lang="en-US" smtClean="0"/>
              <a:t>14</a:t>
            </a:fld>
            <a:endParaRPr lang="en-US"/>
          </a:p>
        </p:txBody>
      </p:sp>
    </p:spTree>
    <p:extLst>
      <p:ext uri="{BB962C8B-B14F-4D97-AF65-F5344CB8AC3E}">
        <p14:creationId xmlns:p14="http://schemas.microsoft.com/office/powerpoint/2010/main" val="110093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C31A-D5F5-1A4A-AC5C-81B0BDB0D76E}"/>
              </a:ext>
            </a:extLst>
          </p:cNvPr>
          <p:cNvSpPr>
            <a:spLocks noGrp="1"/>
          </p:cNvSpPr>
          <p:nvPr>
            <p:ph type="title"/>
          </p:nvPr>
        </p:nvSpPr>
        <p:spPr/>
        <p:txBody>
          <a:bodyPr/>
          <a:lstStyle/>
          <a:p>
            <a:r>
              <a:rPr lang="en-US" dirty="0"/>
              <a:t>Logging in (</a:t>
            </a:r>
            <a:r>
              <a:rPr lang="en-US" dirty="0" err="1"/>
              <a:t>PuTTY</a:t>
            </a:r>
            <a:r>
              <a:rPr lang="en-US" dirty="0"/>
              <a:t> pt. 1)</a:t>
            </a:r>
          </a:p>
        </p:txBody>
      </p:sp>
      <p:sp>
        <p:nvSpPr>
          <p:cNvPr id="4" name="Date Placeholder 3">
            <a:extLst>
              <a:ext uri="{FF2B5EF4-FFF2-40B4-BE49-F238E27FC236}">
                <a16:creationId xmlns:a16="http://schemas.microsoft.com/office/drawing/2014/main" id="{4BD99DF7-3F66-A741-93A5-E3E5A032C2F6}"/>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CA68D80-2536-404B-B5EA-44FC7D94D048}"/>
              </a:ext>
            </a:extLst>
          </p:cNvPr>
          <p:cNvSpPr>
            <a:spLocks noGrp="1"/>
          </p:cNvSpPr>
          <p:nvPr>
            <p:ph type="sldNum" sz="quarter" idx="12"/>
          </p:nvPr>
        </p:nvSpPr>
        <p:spPr/>
        <p:txBody>
          <a:bodyPr/>
          <a:lstStyle/>
          <a:p>
            <a:fld id="{2024AA8B-F1EC-D547-99EC-1807C0CD66CE}" type="slidenum">
              <a:rPr lang="en-US" smtClean="0"/>
              <a:t>15</a:t>
            </a:fld>
            <a:endParaRPr lang="en-US"/>
          </a:p>
        </p:txBody>
      </p:sp>
      <p:sp>
        <p:nvSpPr>
          <p:cNvPr id="7" name="Rectangle 5">
            <a:extLst>
              <a:ext uri="{FF2B5EF4-FFF2-40B4-BE49-F238E27FC236}">
                <a16:creationId xmlns:a16="http://schemas.microsoft.com/office/drawing/2014/main" id="{4DE401F0-E34A-B447-8BF6-B0CAB886999C}"/>
              </a:ext>
            </a:extLst>
          </p:cNvPr>
          <p:cNvSpPr>
            <a:spLocks noChangeArrowheads="1"/>
          </p:cNvSpPr>
          <p:nvPr/>
        </p:nvSpPr>
        <p:spPr bwMode="auto">
          <a:xfrm>
            <a:off x="567159" y="740949"/>
            <a:ext cx="1410964"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0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0" name="Picture 6" descr="page9image1181797520">
            <a:extLst>
              <a:ext uri="{FF2B5EF4-FFF2-40B4-BE49-F238E27FC236}">
                <a16:creationId xmlns:a16="http://schemas.microsoft.com/office/drawing/2014/main" id="{14071A41-E0A2-414C-90CC-048DBE67E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64" y="1466850"/>
            <a:ext cx="5422900" cy="4889500"/>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58BAF1EA-6FE9-4742-8F0D-9E796C52CF89}"/>
              </a:ext>
            </a:extLst>
          </p:cNvPr>
          <p:cNvSpPr/>
          <p:nvPr/>
        </p:nvSpPr>
        <p:spPr>
          <a:xfrm>
            <a:off x="5022286" y="2585526"/>
            <a:ext cx="2408661" cy="413774"/>
          </a:xfrm>
          <a:prstGeom prst="fram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823C4EC5-C125-5A46-B2BF-66784BC43899}"/>
              </a:ext>
            </a:extLst>
          </p:cNvPr>
          <p:cNvSpPr/>
          <p:nvPr/>
        </p:nvSpPr>
        <p:spPr>
          <a:xfrm>
            <a:off x="6366076" y="5942576"/>
            <a:ext cx="1194122" cy="413774"/>
          </a:xfrm>
          <a:prstGeom prst="frame">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5205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8058-BFF7-CA44-ABDC-F95129E6DAA5}"/>
              </a:ext>
            </a:extLst>
          </p:cNvPr>
          <p:cNvSpPr>
            <a:spLocks noGrp="1"/>
          </p:cNvSpPr>
          <p:nvPr>
            <p:ph type="title"/>
          </p:nvPr>
        </p:nvSpPr>
        <p:spPr/>
        <p:txBody>
          <a:bodyPr/>
          <a:lstStyle/>
          <a:p>
            <a:r>
              <a:rPr lang="en-US" dirty="0"/>
              <a:t>Logging in (</a:t>
            </a:r>
            <a:r>
              <a:rPr lang="en-US" dirty="0" err="1"/>
              <a:t>PuTTY</a:t>
            </a:r>
            <a:r>
              <a:rPr lang="en-US" dirty="0"/>
              <a:t> pt. 2)</a:t>
            </a:r>
          </a:p>
        </p:txBody>
      </p:sp>
      <p:sp>
        <p:nvSpPr>
          <p:cNvPr id="4" name="Date Placeholder 3">
            <a:extLst>
              <a:ext uri="{FF2B5EF4-FFF2-40B4-BE49-F238E27FC236}">
                <a16:creationId xmlns:a16="http://schemas.microsoft.com/office/drawing/2014/main" id="{F90D25E7-EF51-9043-9364-FC34D45DDC06}"/>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7285918B-5A01-C84A-8A15-BB3BD1831B7F}"/>
              </a:ext>
            </a:extLst>
          </p:cNvPr>
          <p:cNvSpPr>
            <a:spLocks noGrp="1"/>
          </p:cNvSpPr>
          <p:nvPr>
            <p:ph type="sldNum" sz="quarter" idx="12"/>
          </p:nvPr>
        </p:nvSpPr>
        <p:spPr/>
        <p:txBody>
          <a:bodyPr/>
          <a:lstStyle/>
          <a:p>
            <a:fld id="{2024AA8B-F1EC-D547-99EC-1807C0CD66CE}" type="slidenum">
              <a:rPr lang="en-US" smtClean="0"/>
              <a:t>16</a:t>
            </a:fld>
            <a:endParaRPr lang="en-US"/>
          </a:p>
        </p:txBody>
      </p:sp>
      <p:pic>
        <p:nvPicPr>
          <p:cNvPr id="2049" name="Picture 1" descr="page10image1180597952">
            <a:extLst>
              <a:ext uri="{FF2B5EF4-FFF2-40B4-BE49-F238E27FC236}">
                <a16:creationId xmlns:a16="http://schemas.microsoft.com/office/drawing/2014/main" id="{B2C6CF65-6D21-294B-9E18-F9718B67B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086" y="1725612"/>
            <a:ext cx="7835900" cy="48133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a:extLst>
              <a:ext uri="{FF2B5EF4-FFF2-40B4-BE49-F238E27FC236}">
                <a16:creationId xmlns:a16="http://schemas.microsoft.com/office/drawing/2014/main" id="{BDB8BE90-9A23-734E-B2AF-0957665FCBF0}"/>
              </a:ext>
            </a:extLst>
          </p:cNvPr>
          <p:cNvSpPr/>
          <p:nvPr/>
        </p:nvSpPr>
        <p:spPr>
          <a:xfrm>
            <a:off x="4132163" y="2083443"/>
            <a:ext cx="983848" cy="13889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a:extLst>
              <a:ext uri="{FF2B5EF4-FFF2-40B4-BE49-F238E27FC236}">
                <a16:creationId xmlns:a16="http://schemas.microsoft.com/office/drawing/2014/main" id="{E4E8D3E6-1820-8145-98F4-F79C43867341}"/>
              </a:ext>
            </a:extLst>
          </p:cNvPr>
          <p:cNvSpPr/>
          <p:nvPr/>
        </p:nvSpPr>
        <p:spPr>
          <a:xfrm>
            <a:off x="3640239" y="3640630"/>
            <a:ext cx="983848" cy="13889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a:extLst>
              <a:ext uri="{FF2B5EF4-FFF2-40B4-BE49-F238E27FC236}">
                <a16:creationId xmlns:a16="http://schemas.microsoft.com/office/drawing/2014/main" id="{41A80C52-E340-1D48-AB3F-B51E46E43C21}"/>
              </a:ext>
            </a:extLst>
          </p:cNvPr>
          <p:cNvSpPr/>
          <p:nvPr/>
        </p:nvSpPr>
        <p:spPr>
          <a:xfrm>
            <a:off x="4267201" y="3993366"/>
            <a:ext cx="983848" cy="138896"/>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04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6A5AFD-FD6F-9649-82FA-3BFE6575B292}"/>
              </a:ext>
            </a:extLst>
          </p:cNvPr>
          <p:cNvSpPr>
            <a:spLocks noGrp="1"/>
          </p:cNvSpPr>
          <p:nvPr>
            <p:ph idx="1"/>
          </p:nvPr>
        </p:nvSpPr>
        <p:spPr>
          <a:xfrm>
            <a:off x="1144812" y="292100"/>
            <a:ext cx="9918701" cy="5715000"/>
          </a:xfrm>
          <a:solidFill>
            <a:schemeClr val="tx1"/>
          </a:solidFill>
        </p:spPr>
        <p:txBody>
          <a:bodyPr>
            <a:noAutofit/>
          </a:bodyPr>
          <a:lstStyle/>
          <a:p>
            <a:endParaRPr lang="en-US" sz="1600" dirty="0">
              <a:solidFill>
                <a:schemeClr val="bg1"/>
              </a:solidFill>
              <a:latin typeface="Courier" pitchFamily="2" charset="0"/>
            </a:endParaRPr>
          </a:p>
          <a:p>
            <a:r>
              <a:rPr lang="en-US" sz="1600" dirty="0">
                <a:solidFill>
                  <a:schemeClr val="bg1"/>
                </a:solidFill>
                <a:latin typeface="Courier" pitchFamily="2" charset="0"/>
              </a:rPr>
              <a:t>Welcome to Stampede2, *please* read these important system notes:</a:t>
            </a:r>
          </a:p>
          <a:p>
            <a:br>
              <a:rPr lang="en-US" sz="1600" dirty="0">
                <a:solidFill>
                  <a:schemeClr val="bg1"/>
                </a:solidFill>
                <a:latin typeface="Courier" pitchFamily="2" charset="0"/>
              </a:rPr>
            </a:br>
            <a:endParaRPr lang="en-US" sz="1600" dirty="0">
              <a:solidFill>
                <a:schemeClr val="bg1"/>
              </a:solidFill>
              <a:latin typeface="Courier" pitchFamily="2" charset="0"/>
            </a:endParaRPr>
          </a:p>
          <a:p>
            <a:r>
              <a:rPr lang="en-US" sz="1600" dirty="0">
                <a:solidFill>
                  <a:schemeClr val="bg1"/>
                </a:solidFill>
                <a:latin typeface="Courier" pitchFamily="2" charset="0"/>
              </a:rPr>
              <a:t>--&gt; Stampede2, Phase 2 Skylake nodes are now available for jobs</a:t>
            </a:r>
          </a:p>
          <a:p>
            <a:r>
              <a:rPr lang="en-US" sz="1600" dirty="0">
                <a:solidFill>
                  <a:schemeClr val="bg1"/>
                </a:solidFill>
                <a:latin typeface="Courier" pitchFamily="2" charset="0"/>
              </a:rPr>
              <a:t>--&gt; Stampede2 user documentation is available at:</a:t>
            </a:r>
          </a:p>
          <a:p>
            <a:r>
              <a:rPr lang="en-US" sz="1600" dirty="0">
                <a:solidFill>
                  <a:schemeClr val="bg1"/>
                </a:solidFill>
                <a:latin typeface="Courier" pitchFamily="2" charset="0"/>
              </a:rPr>
              <a:t>       https://</a:t>
            </a:r>
            <a:r>
              <a:rPr lang="en-US" sz="1600" dirty="0" err="1">
                <a:solidFill>
                  <a:schemeClr val="bg1"/>
                </a:solidFill>
                <a:latin typeface="Courier" pitchFamily="2" charset="0"/>
              </a:rPr>
              <a:t>portal.tacc.utexas.edu</a:t>
            </a:r>
            <a:r>
              <a:rPr lang="en-US" sz="1600" dirty="0">
                <a:solidFill>
                  <a:schemeClr val="bg1"/>
                </a:solidFill>
                <a:latin typeface="Courier" pitchFamily="2" charset="0"/>
              </a:rPr>
              <a:t>/user-guides/stampede2</a:t>
            </a:r>
          </a:p>
          <a:p>
            <a:endParaRPr lang="en-US" sz="1600" dirty="0">
              <a:solidFill>
                <a:schemeClr val="bg1"/>
              </a:solidFill>
              <a:latin typeface="Courier" pitchFamily="2" charset="0"/>
            </a:endParaRPr>
          </a:p>
          <a:p>
            <a:r>
              <a:rPr lang="en-US" sz="1600" dirty="0">
                <a:solidFill>
                  <a:schemeClr val="bg1"/>
                </a:solidFill>
                <a:latin typeface="Courier" pitchFamily="2" charset="0"/>
              </a:rPr>
              <a:t>----------------------- Project balances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Name           Avail SUs     Expires |                                      |</a:t>
            </a:r>
          </a:p>
          <a:p>
            <a:r>
              <a:rPr lang="en-US" sz="1600" dirty="0">
                <a:solidFill>
                  <a:schemeClr val="bg1"/>
                </a:solidFill>
                <a:latin typeface="Courier" pitchFamily="2" charset="0"/>
              </a:rPr>
              <a:t>| A-</a:t>
            </a:r>
            <a:r>
              <a:rPr lang="en-US" sz="1600" dirty="0" err="1">
                <a:solidFill>
                  <a:schemeClr val="bg1"/>
                </a:solidFill>
                <a:latin typeface="Courier" pitchFamily="2" charset="0"/>
              </a:rPr>
              <a:t>ccsc</a:t>
            </a:r>
            <a:r>
              <a:rPr lang="en-US" sz="1600" dirty="0">
                <a:solidFill>
                  <a:schemeClr val="bg1"/>
                </a:solidFill>
                <a:latin typeface="Courier" pitchFamily="2" charset="0"/>
              </a:rPr>
              <a:t>            189624  2018-12-31 |                                      |</a:t>
            </a:r>
          </a:p>
          <a:p>
            <a:r>
              <a:rPr lang="en-US" sz="1600" dirty="0">
                <a:solidFill>
                  <a:schemeClr val="bg1"/>
                </a:solidFill>
                <a:latin typeface="Courier" pitchFamily="2" charset="0"/>
              </a:rPr>
              <a:t>------------------------- Disk quotas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Disk         Usage (GB)     Limit    %Used   File Usage       Limit   %Used |</a:t>
            </a:r>
          </a:p>
          <a:p>
            <a:r>
              <a:rPr lang="en-US" sz="1600" dirty="0">
                <a:solidFill>
                  <a:schemeClr val="bg1"/>
                </a:solidFill>
                <a:latin typeface="Courier" pitchFamily="2" charset="0"/>
              </a:rPr>
              <a:t>| /home1              1.9      10.0    19.43        39181      200000   19.59 |</a:t>
            </a:r>
          </a:p>
          <a:p>
            <a:r>
              <a:rPr lang="en-US" sz="1600" dirty="0">
                <a:solidFill>
                  <a:schemeClr val="bg1"/>
                </a:solidFill>
                <a:latin typeface="Courier" pitchFamily="2" charset="0"/>
              </a:rPr>
              <a:t>| /work             311.8    1024.0    30.45       225008     3000000    7.50 |</a:t>
            </a:r>
          </a:p>
          <a:p>
            <a:r>
              <a:rPr lang="en-US" sz="1600" dirty="0">
                <a:solidFill>
                  <a:schemeClr val="bg1"/>
                </a:solidFill>
                <a:latin typeface="Courier" pitchFamily="2" charset="0"/>
              </a:rPr>
              <a:t>| /scratch            0.0       0.0     0.00            4           0    0.00 |</a:t>
            </a:r>
          </a:p>
          <a:p>
            <a:r>
              <a:rPr lang="en-US" sz="1600" dirty="0">
                <a:solidFill>
                  <a:schemeClr val="bg1"/>
                </a:solidFill>
                <a:latin typeface="Courier" pitchFamily="2" charset="0"/>
              </a:rPr>
              <a:t>-------------------------------------------------------------------------------</a:t>
            </a:r>
          </a:p>
          <a:p>
            <a:endParaRPr lang="en-US" sz="16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A48F7A1A-F43C-044C-873A-DBBB69775D13}"/>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422BF9D8-519E-4340-BCBA-7F304CEBC6A7}"/>
              </a:ext>
            </a:extLst>
          </p:cNvPr>
          <p:cNvSpPr>
            <a:spLocks noGrp="1"/>
          </p:cNvSpPr>
          <p:nvPr>
            <p:ph type="sldNum" sz="quarter" idx="12"/>
          </p:nvPr>
        </p:nvSpPr>
        <p:spPr/>
        <p:txBody>
          <a:bodyPr/>
          <a:lstStyle/>
          <a:p>
            <a:fld id="{2024AA8B-F1EC-D547-99EC-1807C0CD66CE}" type="slidenum">
              <a:rPr lang="en-US" smtClean="0"/>
              <a:t>17</a:t>
            </a:fld>
            <a:endParaRPr lang="en-US"/>
          </a:p>
        </p:txBody>
      </p:sp>
    </p:spTree>
    <p:extLst>
      <p:ext uri="{BB962C8B-B14F-4D97-AF65-F5344CB8AC3E}">
        <p14:creationId xmlns:p14="http://schemas.microsoft.com/office/powerpoint/2010/main" val="311535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D285-6AE6-AE4A-91D8-481D003560B0}"/>
              </a:ext>
            </a:extLst>
          </p:cNvPr>
          <p:cNvSpPr>
            <a:spLocks noGrp="1"/>
          </p:cNvSpPr>
          <p:nvPr>
            <p:ph type="title"/>
          </p:nvPr>
        </p:nvSpPr>
        <p:spPr/>
        <p:txBody>
          <a:bodyPr/>
          <a:lstStyle/>
          <a:p>
            <a:r>
              <a:rPr lang="en-US" dirty="0"/>
              <a:t>Where am I? 	</a:t>
            </a:r>
          </a:p>
        </p:txBody>
      </p:sp>
      <p:sp>
        <p:nvSpPr>
          <p:cNvPr id="3" name="Content Placeholder 2">
            <a:extLst>
              <a:ext uri="{FF2B5EF4-FFF2-40B4-BE49-F238E27FC236}">
                <a16:creationId xmlns:a16="http://schemas.microsoft.com/office/drawing/2014/main" id="{4BF9CF13-BB5E-6B4C-B153-DADFDC608BD6}"/>
              </a:ext>
            </a:extLst>
          </p:cNvPr>
          <p:cNvSpPr>
            <a:spLocks noGrp="1"/>
          </p:cNvSpPr>
          <p:nvPr>
            <p:ph idx="1"/>
          </p:nvPr>
        </p:nvSpPr>
        <p:spPr/>
        <p:txBody>
          <a:bodyPr/>
          <a:lstStyle/>
          <a:p>
            <a:r>
              <a:rPr lang="en-US" dirty="0"/>
              <a:t>Login Nodes</a:t>
            </a:r>
          </a:p>
          <a:p>
            <a:pPr marL="914400" lvl="1" indent="-457200">
              <a:buFont typeface="Arial" panose="020B0604020202020204" pitchFamily="34" charset="0"/>
              <a:buChar char="•"/>
            </a:pPr>
            <a:r>
              <a:rPr lang="en-US" dirty="0"/>
              <a:t>Manage files</a:t>
            </a:r>
          </a:p>
          <a:p>
            <a:pPr marL="914400" lvl="1" indent="-457200">
              <a:buFont typeface="Arial" panose="020B0604020202020204" pitchFamily="34" charset="0"/>
              <a:buChar char="•"/>
            </a:pPr>
            <a:r>
              <a:rPr lang="en-US" dirty="0"/>
              <a:t>Build software</a:t>
            </a:r>
          </a:p>
          <a:p>
            <a:pPr marL="914400" lvl="1" indent="-457200">
              <a:buFont typeface="Arial" panose="020B0604020202020204" pitchFamily="34" charset="0"/>
              <a:buChar char="•"/>
            </a:pPr>
            <a:r>
              <a:rPr lang="en-US" dirty="0"/>
              <a:t>Submit, monitor and manage jobs</a:t>
            </a:r>
          </a:p>
          <a:p>
            <a:r>
              <a:rPr lang="en-US" dirty="0"/>
              <a:t>Compute Nodes</a:t>
            </a:r>
          </a:p>
          <a:p>
            <a:pPr marL="914400" lvl="1" indent="-457200">
              <a:buFont typeface="Arial" panose="020B0604020202020204" pitchFamily="34" charset="0"/>
              <a:buChar char="•"/>
            </a:pPr>
            <a:r>
              <a:rPr lang="en-US" dirty="0"/>
              <a:t>Running jobs</a:t>
            </a:r>
          </a:p>
          <a:p>
            <a:pPr marL="914400" lvl="1" indent="-457200">
              <a:buFont typeface="Arial" panose="020B0604020202020204" pitchFamily="34" charset="0"/>
              <a:buChar char="•"/>
            </a:pPr>
            <a:r>
              <a:rPr lang="en-US" dirty="0"/>
              <a:t>Testing applications </a:t>
            </a:r>
          </a:p>
        </p:txBody>
      </p:sp>
      <p:sp>
        <p:nvSpPr>
          <p:cNvPr id="4" name="Date Placeholder 3">
            <a:extLst>
              <a:ext uri="{FF2B5EF4-FFF2-40B4-BE49-F238E27FC236}">
                <a16:creationId xmlns:a16="http://schemas.microsoft.com/office/drawing/2014/main" id="{D3326EC3-3E47-A74C-9F88-BA83B8C0FF52}"/>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CDD99F42-93B0-D946-8BC1-E40530096FFC}"/>
              </a:ext>
            </a:extLst>
          </p:cNvPr>
          <p:cNvSpPr>
            <a:spLocks noGrp="1"/>
          </p:cNvSpPr>
          <p:nvPr>
            <p:ph type="sldNum" sz="quarter" idx="12"/>
          </p:nvPr>
        </p:nvSpPr>
        <p:spPr/>
        <p:txBody>
          <a:bodyPr/>
          <a:lstStyle/>
          <a:p>
            <a:fld id="{2024AA8B-F1EC-D547-99EC-1807C0CD66CE}" type="slidenum">
              <a:rPr lang="en-US" smtClean="0"/>
              <a:t>18</a:t>
            </a:fld>
            <a:endParaRPr lang="en-US"/>
          </a:p>
        </p:txBody>
      </p:sp>
    </p:spTree>
    <p:extLst>
      <p:ext uri="{BB962C8B-B14F-4D97-AF65-F5344CB8AC3E}">
        <p14:creationId xmlns:p14="http://schemas.microsoft.com/office/powerpoint/2010/main" val="308188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6A5AFD-FD6F-9649-82FA-3BFE6575B292}"/>
              </a:ext>
            </a:extLst>
          </p:cNvPr>
          <p:cNvSpPr>
            <a:spLocks noGrp="1"/>
          </p:cNvSpPr>
          <p:nvPr>
            <p:ph idx="1"/>
          </p:nvPr>
        </p:nvSpPr>
        <p:spPr>
          <a:xfrm>
            <a:off x="1144812" y="292100"/>
            <a:ext cx="9918701" cy="5715000"/>
          </a:xfrm>
          <a:solidFill>
            <a:schemeClr val="tx1"/>
          </a:solidFill>
        </p:spPr>
        <p:txBody>
          <a:bodyPr>
            <a:noAutofit/>
          </a:bodyPr>
          <a:lstStyle/>
          <a:p>
            <a:endParaRPr lang="en-US" sz="1600" dirty="0">
              <a:solidFill>
                <a:schemeClr val="bg1"/>
              </a:solidFill>
              <a:latin typeface="Courier" pitchFamily="2" charset="0"/>
            </a:endParaRPr>
          </a:p>
          <a:p>
            <a:r>
              <a:rPr lang="en-US" sz="1600" dirty="0">
                <a:solidFill>
                  <a:schemeClr val="bg1"/>
                </a:solidFill>
                <a:latin typeface="Courier" pitchFamily="2" charset="0"/>
              </a:rPr>
              <a:t>Welcome to Stampede2, *please* read these important system notes:</a:t>
            </a:r>
          </a:p>
          <a:p>
            <a:br>
              <a:rPr lang="en-US" sz="1600" dirty="0">
                <a:solidFill>
                  <a:schemeClr val="bg1"/>
                </a:solidFill>
                <a:latin typeface="Courier" pitchFamily="2" charset="0"/>
              </a:rPr>
            </a:br>
            <a:endParaRPr lang="en-US" sz="1600" dirty="0">
              <a:solidFill>
                <a:schemeClr val="bg1"/>
              </a:solidFill>
              <a:latin typeface="Courier" pitchFamily="2" charset="0"/>
            </a:endParaRPr>
          </a:p>
          <a:p>
            <a:r>
              <a:rPr lang="en-US" sz="1600" dirty="0">
                <a:solidFill>
                  <a:schemeClr val="bg1"/>
                </a:solidFill>
                <a:latin typeface="Courier" pitchFamily="2" charset="0"/>
              </a:rPr>
              <a:t>--&gt; Stampede2, Phase 2 Skylake nodes are now available for jobs</a:t>
            </a:r>
          </a:p>
          <a:p>
            <a:r>
              <a:rPr lang="en-US" sz="1600" dirty="0">
                <a:solidFill>
                  <a:schemeClr val="bg1"/>
                </a:solidFill>
                <a:latin typeface="Courier" pitchFamily="2" charset="0"/>
              </a:rPr>
              <a:t>--&gt; Stampede2 user documentation is available at:</a:t>
            </a:r>
          </a:p>
          <a:p>
            <a:r>
              <a:rPr lang="en-US" sz="1600" dirty="0">
                <a:solidFill>
                  <a:schemeClr val="bg1"/>
                </a:solidFill>
                <a:latin typeface="Courier" pitchFamily="2" charset="0"/>
              </a:rPr>
              <a:t>       https://</a:t>
            </a:r>
            <a:r>
              <a:rPr lang="en-US" sz="1600" dirty="0" err="1">
                <a:solidFill>
                  <a:schemeClr val="bg1"/>
                </a:solidFill>
                <a:latin typeface="Courier" pitchFamily="2" charset="0"/>
              </a:rPr>
              <a:t>portal.tacc.utexas.edu</a:t>
            </a:r>
            <a:r>
              <a:rPr lang="en-US" sz="1600" dirty="0">
                <a:solidFill>
                  <a:schemeClr val="bg1"/>
                </a:solidFill>
                <a:latin typeface="Courier" pitchFamily="2" charset="0"/>
              </a:rPr>
              <a:t>/user-guides/stampede2</a:t>
            </a:r>
          </a:p>
          <a:p>
            <a:endParaRPr lang="en-US" sz="1600" dirty="0">
              <a:solidFill>
                <a:schemeClr val="bg1"/>
              </a:solidFill>
              <a:latin typeface="Courier" pitchFamily="2" charset="0"/>
            </a:endParaRPr>
          </a:p>
          <a:p>
            <a:r>
              <a:rPr lang="en-US" sz="1600" dirty="0">
                <a:solidFill>
                  <a:schemeClr val="bg1"/>
                </a:solidFill>
                <a:latin typeface="Courier" pitchFamily="2" charset="0"/>
              </a:rPr>
              <a:t>----------------------- Project balances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Name           Avail SUs     Expires |                                      |</a:t>
            </a:r>
          </a:p>
          <a:p>
            <a:r>
              <a:rPr lang="en-US" sz="1600" dirty="0">
                <a:solidFill>
                  <a:schemeClr val="bg1"/>
                </a:solidFill>
                <a:latin typeface="Courier" pitchFamily="2" charset="0"/>
              </a:rPr>
              <a:t>| A-</a:t>
            </a:r>
            <a:r>
              <a:rPr lang="en-US" sz="1600" dirty="0" err="1">
                <a:solidFill>
                  <a:schemeClr val="bg1"/>
                </a:solidFill>
                <a:latin typeface="Courier" pitchFamily="2" charset="0"/>
              </a:rPr>
              <a:t>ccsc</a:t>
            </a:r>
            <a:r>
              <a:rPr lang="en-US" sz="1600" dirty="0">
                <a:solidFill>
                  <a:schemeClr val="bg1"/>
                </a:solidFill>
                <a:latin typeface="Courier" pitchFamily="2" charset="0"/>
              </a:rPr>
              <a:t>            189624  2018-12-31 |                                      |</a:t>
            </a:r>
          </a:p>
          <a:p>
            <a:r>
              <a:rPr lang="en-US" sz="1600" dirty="0">
                <a:solidFill>
                  <a:schemeClr val="bg1"/>
                </a:solidFill>
                <a:latin typeface="Courier" pitchFamily="2" charset="0"/>
              </a:rPr>
              <a:t>------------------------- Disk quotas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Disk         Usage (GB)     Limit    %Used   File Usage       Limit   %Used |</a:t>
            </a:r>
          </a:p>
          <a:p>
            <a:r>
              <a:rPr lang="en-US" sz="1600" dirty="0">
                <a:solidFill>
                  <a:schemeClr val="bg1"/>
                </a:solidFill>
                <a:latin typeface="Courier" pitchFamily="2" charset="0"/>
              </a:rPr>
              <a:t>| /home1              1.9      10.0    19.43        39181      200000   19.59 |</a:t>
            </a:r>
          </a:p>
          <a:p>
            <a:r>
              <a:rPr lang="en-US" sz="1600" dirty="0">
                <a:solidFill>
                  <a:schemeClr val="bg1"/>
                </a:solidFill>
                <a:latin typeface="Courier" pitchFamily="2" charset="0"/>
              </a:rPr>
              <a:t>| /work             311.8    1024.0    30.45       225008     3000000    7.50 |</a:t>
            </a:r>
          </a:p>
          <a:p>
            <a:r>
              <a:rPr lang="en-US" sz="1600" dirty="0">
                <a:solidFill>
                  <a:schemeClr val="bg1"/>
                </a:solidFill>
                <a:latin typeface="Courier" pitchFamily="2" charset="0"/>
              </a:rPr>
              <a:t>| /scratch            0.0       0.0     0.00            4           0    0.00 |</a:t>
            </a:r>
          </a:p>
          <a:p>
            <a:r>
              <a:rPr lang="en-US" sz="1600" dirty="0">
                <a:solidFill>
                  <a:schemeClr val="bg1"/>
                </a:solidFill>
                <a:latin typeface="Courier" pitchFamily="2" charset="0"/>
              </a:rPr>
              <a:t>-------------------------------------------------------------------------------</a:t>
            </a:r>
          </a:p>
          <a:p>
            <a:endParaRPr lang="en-US" sz="16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A48F7A1A-F43C-044C-873A-DBBB69775D13}"/>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422BF9D8-519E-4340-BCBA-7F304CEBC6A7}"/>
              </a:ext>
            </a:extLst>
          </p:cNvPr>
          <p:cNvSpPr>
            <a:spLocks noGrp="1"/>
          </p:cNvSpPr>
          <p:nvPr>
            <p:ph type="sldNum" sz="quarter" idx="12"/>
          </p:nvPr>
        </p:nvSpPr>
        <p:spPr/>
        <p:txBody>
          <a:bodyPr/>
          <a:lstStyle/>
          <a:p>
            <a:fld id="{2024AA8B-F1EC-D547-99EC-1807C0CD66CE}" type="slidenum">
              <a:rPr lang="en-US" smtClean="0"/>
              <a:t>19</a:t>
            </a:fld>
            <a:endParaRPr lang="en-US"/>
          </a:p>
        </p:txBody>
      </p:sp>
      <p:sp>
        <p:nvSpPr>
          <p:cNvPr id="2" name="Rectangle 1">
            <a:extLst>
              <a:ext uri="{FF2B5EF4-FFF2-40B4-BE49-F238E27FC236}">
                <a16:creationId xmlns:a16="http://schemas.microsoft.com/office/drawing/2014/main" id="{31686C4A-2500-2544-862D-5A38A80E16E3}"/>
              </a:ext>
            </a:extLst>
          </p:cNvPr>
          <p:cNvSpPr/>
          <p:nvPr/>
        </p:nvSpPr>
        <p:spPr>
          <a:xfrm>
            <a:off x="955343" y="3204192"/>
            <a:ext cx="10263117" cy="83554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47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7829-1798-2540-A570-1C8B6DF641ED}"/>
              </a:ext>
            </a:extLst>
          </p:cNvPr>
          <p:cNvSpPr>
            <a:spLocks noGrp="1"/>
          </p:cNvSpPr>
          <p:nvPr>
            <p:ph type="title"/>
          </p:nvPr>
        </p:nvSpPr>
        <p:spPr/>
        <p:txBody>
          <a:bodyPr/>
          <a:lstStyle/>
          <a:p>
            <a:r>
              <a:rPr lang="en-US" dirty="0"/>
              <a:t>An Overview of HPC:  What is it? </a:t>
            </a:r>
          </a:p>
        </p:txBody>
      </p:sp>
      <p:sp>
        <p:nvSpPr>
          <p:cNvPr id="3" name="Content Placeholder 2">
            <a:extLst>
              <a:ext uri="{FF2B5EF4-FFF2-40B4-BE49-F238E27FC236}">
                <a16:creationId xmlns:a16="http://schemas.microsoft.com/office/drawing/2014/main" id="{1FCF3685-9F2F-D647-B62A-155CCACE15DD}"/>
              </a:ext>
            </a:extLst>
          </p:cNvPr>
          <p:cNvSpPr>
            <a:spLocks noGrp="1"/>
          </p:cNvSpPr>
          <p:nvPr>
            <p:ph idx="1"/>
          </p:nvPr>
        </p:nvSpPr>
        <p:spPr>
          <a:xfrm>
            <a:off x="838199" y="1812373"/>
            <a:ext cx="10515600" cy="4351338"/>
          </a:xfrm>
        </p:spPr>
        <p:txBody>
          <a:bodyPr/>
          <a:lstStyle/>
          <a:p>
            <a:r>
              <a:rPr lang="en-US" dirty="0"/>
              <a:t>High Performance Computing</a:t>
            </a:r>
          </a:p>
          <a:p>
            <a:pPr marL="914400" lvl="1" indent="-457200">
              <a:buFont typeface="Arial" panose="020B0604020202020204" pitchFamily="34" charset="0"/>
              <a:buChar char="•"/>
            </a:pPr>
            <a:r>
              <a:rPr lang="en-US" dirty="0"/>
              <a:t>Parallel processing for advanced computation  </a:t>
            </a:r>
          </a:p>
          <a:p>
            <a:pPr marL="914400" lvl="1" indent="-457200">
              <a:buFont typeface="Arial" panose="020B0604020202020204" pitchFamily="34" charset="0"/>
              <a:buChar char="•"/>
            </a:pPr>
            <a:r>
              <a:rPr lang="en-US" dirty="0"/>
              <a:t>A “Supercomputer”, “Large Scale System”, or “Cluster”</a:t>
            </a:r>
          </a:p>
          <a:p>
            <a:r>
              <a:rPr lang="en-US" dirty="0"/>
              <a:t>The same parts as your laptop</a:t>
            </a:r>
          </a:p>
          <a:p>
            <a:pPr marL="914400" lvl="1" indent="-457200">
              <a:buFont typeface="Arial" panose="020B0604020202020204" pitchFamily="34" charset="0"/>
              <a:buChar char="•"/>
            </a:pPr>
            <a:r>
              <a:rPr lang="en-US" dirty="0"/>
              <a:t>Processors, coprocessors, memory, operating system, etc.</a:t>
            </a:r>
          </a:p>
          <a:p>
            <a:pPr marL="914400" lvl="1" indent="-457200">
              <a:buFont typeface="Arial" panose="020B0604020202020204" pitchFamily="34" charset="0"/>
              <a:buChar char="•"/>
            </a:pPr>
            <a:r>
              <a:rPr lang="en-US" dirty="0"/>
              <a:t>Specialized for scale &amp; efficiency</a:t>
            </a:r>
          </a:p>
          <a:p>
            <a:r>
              <a:rPr lang="en-US" dirty="0"/>
              <a:t>Scale and Speed</a:t>
            </a:r>
          </a:p>
          <a:p>
            <a:pPr marL="914400" lvl="1" indent="-457200">
              <a:buFont typeface="Arial" panose="020B0604020202020204" pitchFamily="34" charset="0"/>
              <a:buChar char="•"/>
            </a:pPr>
            <a:r>
              <a:rPr lang="en-US" dirty="0"/>
              <a:t>Thousands of nodes</a:t>
            </a:r>
          </a:p>
          <a:p>
            <a:pPr marL="914400" lvl="1" indent="-457200">
              <a:buFont typeface="Arial" panose="020B0604020202020204" pitchFamily="34" charset="0"/>
              <a:buChar char="•"/>
            </a:pPr>
            <a:r>
              <a:rPr lang="en-US" dirty="0"/>
              <a:t>High bandwidth, low latency network for large scale I/O</a:t>
            </a:r>
          </a:p>
        </p:txBody>
      </p:sp>
      <p:sp>
        <p:nvSpPr>
          <p:cNvPr id="4" name="Date Placeholder 3">
            <a:extLst>
              <a:ext uri="{FF2B5EF4-FFF2-40B4-BE49-F238E27FC236}">
                <a16:creationId xmlns:a16="http://schemas.microsoft.com/office/drawing/2014/main" id="{A130F304-1B07-1243-B108-70937F9DFD02}"/>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A0A9B701-BB00-984F-BD54-994C150EB05C}"/>
              </a:ext>
            </a:extLst>
          </p:cNvPr>
          <p:cNvSpPr>
            <a:spLocks noGrp="1"/>
          </p:cNvSpPr>
          <p:nvPr>
            <p:ph type="sldNum" sz="quarter" idx="12"/>
          </p:nvPr>
        </p:nvSpPr>
        <p:spPr/>
        <p:txBody>
          <a:bodyPr/>
          <a:lstStyle/>
          <a:p>
            <a:fld id="{2024AA8B-F1EC-D547-99EC-1807C0CD66CE}" type="slidenum">
              <a:rPr lang="en-US" smtClean="0"/>
              <a:t>2</a:t>
            </a:fld>
            <a:endParaRPr lang="en-US"/>
          </a:p>
        </p:txBody>
      </p:sp>
    </p:spTree>
    <p:extLst>
      <p:ext uri="{BB962C8B-B14F-4D97-AF65-F5344CB8AC3E}">
        <p14:creationId xmlns:p14="http://schemas.microsoft.com/office/powerpoint/2010/main" val="144672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70E0B-03D8-CF45-841B-04D852DB24FF}"/>
              </a:ext>
            </a:extLst>
          </p:cNvPr>
          <p:cNvSpPr>
            <a:spLocks noGrp="1"/>
          </p:cNvSpPr>
          <p:nvPr>
            <p:ph type="title"/>
          </p:nvPr>
        </p:nvSpPr>
        <p:spPr/>
        <p:txBody>
          <a:bodyPr/>
          <a:lstStyle/>
          <a:p>
            <a:r>
              <a:rPr lang="en-US" dirty="0"/>
              <a:t>Allocations</a:t>
            </a:r>
          </a:p>
        </p:txBody>
      </p:sp>
      <p:sp>
        <p:nvSpPr>
          <p:cNvPr id="3" name="Content Placeholder 2">
            <a:extLst>
              <a:ext uri="{FF2B5EF4-FFF2-40B4-BE49-F238E27FC236}">
                <a16:creationId xmlns:a16="http://schemas.microsoft.com/office/drawing/2014/main" id="{4F26518D-E5DB-2541-B387-ACC2F2CB5651}"/>
              </a:ext>
            </a:extLst>
          </p:cNvPr>
          <p:cNvSpPr>
            <a:spLocks noGrp="1"/>
          </p:cNvSpPr>
          <p:nvPr>
            <p:ph idx="1"/>
          </p:nvPr>
        </p:nvSpPr>
        <p:spPr/>
        <p:txBody>
          <a:bodyPr/>
          <a:lstStyle/>
          <a:p>
            <a:r>
              <a:rPr lang="en-US" dirty="0"/>
              <a:t>Active Project with a Project Instructor attached</a:t>
            </a:r>
          </a:p>
          <a:p>
            <a:endParaRPr lang="en-US" dirty="0"/>
          </a:p>
          <a:p>
            <a:r>
              <a:rPr lang="en-US" dirty="0"/>
              <a:t>Service Units (SUs)</a:t>
            </a:r>
          </a:p>
          <a:p>
            <a:pPr marL="914400" lvl="1" indent="-457200">
              <a:buFont typeface="Arial" panose="020B0604020202020204" pitchFamily="34" charset="0"/>
              <a:buChar char="•"/>
            </a:pPr>
            <a:r>
              <a:rPr lang="en-US" dirty="0"/>
              <a:t>SUs billed (node-</a:t>
            </a:r>
            <a:r>
              <a:rPr lang="en-US" dirty="0" err="1"/>
              <a:t>hrs</a:t>
            </a:r>
            <a:r>
              <a:rPr lang="en-US" dirty="0"/>
              <a:t>) = ( # nodes ) x (wall clock hours ) x ( charge rate per node-hour )</a:t>
            </a:r>
          </a:p>
          <a:p>
            <a:pPr marL="914400" lvl="1" indent="-457200">
              <a:buFont typeface="Arial" panose="020B0604020202020204" pitchFamily="34" charset="0"/>
              <a:buChar char="•"/>
            </a:pPr>
            <a:endParaRPr lang="en-US" dirty="0"/>
          </a:p>
          <a:p>
            <a:r>
              <a:rPr lang="en-US" dirty="0"/>
              <a:t>Shared Systems</a:t>
            </a:r>
          </a:p>
          <a:p>
            <a:pPr marL="914400" lvl="1" indent="-457200">
              <a:buFont typeface="Arial" panose="020B0604020202020204" pitchFamily="34" charset="0"/>
              <a:buChar char="•"/>
            </a:pPr>
            <a:r>
              <a:rPr lang="en-US" dirty="0"/>
              <a:t>Be a good citizen </a:t>
            </a:r>
          </a:p>
          <a:p>
            <a:endParaRPr lang="en-US" dirty="0"/>
          </a:p>
        </p:txBody>
      </p:sp>
      <p:sp>
        <p:nvSpPr>
          <p:cNvPr id="4" name="Date Placeholder 3">
            <a:extLst>
              <a:ext uri="{FF2B5EF4-FFF2-40B4-BE49-F238E27FC236}">
                <a16:creationId xmlns:a16="http://schemas.microsoft.com/office/drawing/2014/main" id="{6A65A68C-98FE-6243-AC7A-E4F41EDAE5D4}"/>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93C7CED1-3C09-2641-916A-52CD66ABCC96}"/>
              </a:ext>
            </a:extLst>
          </p:cNvPr>
          <p:cNvSpPr>
            <a:spLocks noGrp="1"/>
          </p:cNvSpPr>
          <p:nvPr>
            <p:ph type="sldNum" sz="quarter" idx="12"/>
          </p:nvPr>
        </p:nvSpPr>
        <p:spPr/>
        <p:txBody>
          <a:bodyPr/>
          <a:lstStyle/>
          <a:p>
            <a:fld id="{2024AA8B-F1EC-D547-99EC-1807C0CD66CE}" type="slidenum">
              <a:rPr lang="en-US" smtClean="0"/>
              <a:t>20</a:t>
            </a:fld>
            <a:endParaRPr lang="en-US"/>
          </a:p>
        </p:txBody>
      </p:sp>
    </p:spTree>
    <p:extLst>
      <p:ext uri="{BB962C8B-B14F-4D97-AF65-F5344CB8AC3E}">
        <p14:creationId xmlns:p14="http://schemas.microsoft.com/office/powerpoint/2010/main" val="127272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6A5AFD-FD6F-9649-82FA-3BFE6575B292}"/>
              </a:ext>
            </a:extLst>
          </p:cNvPr>
          <p:cNvSpPr>
            <a:spLocks noGrp="1"/>
          </p:cNvSpPr>
          <p:nvPr>
            <p:ph idx="1"/>
          </p:nvPr>
        </p:nvSpPr>
        <p:spPr>
          <a:xfrm>
            <a:off x="1144812" y="292100"/>
            <a:ext cx="9918701" cy="5715000"/>
          </a:xfrm>
          <a:solidFill>
            <a:schemeClr val="tx1"/>
          </a:solidFill>
        </p:spPr>
        <p:txBody>
          <a:bodyPr>
            <a:noAutofit/>
          </a:bodyPr>
          <a:lstStyle/>
          <a:p>
            <a:endParaRPr lang="en-US" sz="1600" dirty="0">
              <a:solidFill>
                <a:schemeClr val="bg1"/>
              </a:solidFill>
              <a:latin typeface="Courier" pitchFamily="2" charset="0"/>
            </a:endParaRPr>
          </a:p>
          <a:p>
            <a:r>
              <a:rPr lang="en-US" sz="1600" dirty="0">
                <a:solidFill>
                  <a:schemeClr val="bg1"/>
                </a:solidFill>
                <a:latin typeface="Courier" pitchFamily="2" charset="0"/>
              </a:rPr>
              <a:t>Welcome to Stampede2, *please* read these important system notes:</a:t>
            </a:r>
          </a:p>
          <a:p>
            <a:br>
              <a:rPr lang="en-US" sz="1600" dirty="0">
                <a:solidFill>
                  <a:schemeClr val="bg1"/>
                </a:solidFill>
                <a:latin typeface="Courier" pitchFamily="2" charset="0"/>
              </a:rPr>
            </a:br>
            <a:endParaRPr lang="en-US" sz="1600" dirty="0">
              <a:solidFill>
                <a:schemeClr val="bg1"/>
              </a:solidFill>
              <a:latin typeface="Courier" pitchFamily="2" charset="0"/>
            </a:endParaRPr>
          </a:p>
          <a:p>
            <a:r>
              <a:rPr lang="en-US" sz="1600" dirty="0">
                <a:solidFill>
                  <a:schemeClr val="bg1"/>
                </a:solidFill>
                <a:latin typeface="Courier" pitchFamily="2" charset="0"/>
              </a:rPr>
              <a:t>--&gt; Stampede2, Phase 2 Skylake nodes are now available for jobs</a:t>
            </a:r>
          </a:p>
          <a:p>
            <a:r>
              <a:rPr lang="en-US" sz="1600" dirty="0">
                <a:solidFill>
                  <a:schemeClr val="bg1"/>
                </a:solidFill>
                <a:latin typeface="Courier" pitchFamily="2" charset="0"/>
              </a:rPr>
              <a:t>--&gt; Stampede2 user documentation is available at:</a:t>
            </a:r>
          </a:p>
          <a:p>
            <a:r>
              <a:rPr lang="en-US" sz="1600" dirty="0">
                <a:solidFill>
                  <a:schemeClr val="bg1"/>
                </a:solidFill>
                <a:latin typeface="Courier" pitchFamily="2" charset="0"/>
              </a:rPr>
              <a:t>       https://</a:t>
            </a:r>
            <a:r>
              <a:rPr lang="en-US" sz="1600" dirty="0" err="1">
                <a:solidFill>
                  <a:schemeClr val="bg1"/>
                </a:solidFill>
                <a:latin typeface="Courier" pitchFamily="2" charset="0"/>
              </a:rPr>
              <a:t>portal.tacc.utexas.edu</a:t>
            </a:r>
            <a:r>
              <a:rPr lang="en-US" sz="1600" dirty="0">
                <a:solidFill>
                  <a:schemeClr val="bg1"/>
                </a:solidFill>
                <a:latin typeface="Courier" pitchFamily="2" charset="0"/>
              </a:rPr>
              <a:t>/user-guides/stampede2</a:t>
            </a:r>
          </a:p>
          <a:p>
            <a:endParaRPr lang="en-US" sz="1600" dirty="0">
              <a:solidFill>
                <a:schemeClr val="bg1"/>
              </a:solidFill>
              <a:latin typeface="Courier" pitchFamily="2" charset="0"/>
            </a:endParaRPr>
          </a:p>
          <a:p>
            <a:r>
              <a:rPr lang="en-US" sz="1600" dirty="0">
                <a:solidFill>
                  <a:schemeClr val="bg1"/>
                </a:solidFill>
                <a:latin typeface="Courier" pitchFamily="2" charset="0"/>
              </a:rPr>
              <a:t>----------------------- Project balances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Name           Avail SUs     Expires |                                      |</a:t>
            </a:r>
          </a:p>
          <a:p>
            <a:r>
              <a:rPr lang="en-US" sz="1600" dirty="0">
                <a:solidFill>
                  <a:schemeClr val="bg1"/>
                </a:solidFill>
                <a:latin typeface="Courier" pitchFamily="2" charset="0"/>
              </a:rPr>
              <a:t>| A-</a:t>
            </a:r>
            <a:r>
              <a:rPr lang="en-US" sz="1600" dirty="0" err="1">
                <a:solidFill>
                  <a:schemeClr val="bg1"/>
                </a:solidFill>
                <a:latin typeface="Courier" pitchFamily="2" charset="0"/>
              </a:rPr>
              <a:t>ccsc</a:t>
            </a:r>
            <a:r>
              <a:rPr lang="en-US" sz="1600" dirty="0">
                <a:solidFill>
                  <a:schemeClr val="bg1"/>
                </a:solidFill>
                <a:latin typeface="Courier" pitchFamily="2" charset="0"/>
              </a:rPr>
              <a:t>            189624  2018-12-31 |                                      |</a:t>
            </a:r>
          </a:p>
          <a:p>
            <a:r>
              <a:rPr lang="en-US" sz="1600" dirty="0">
                <a:solidFill>
                  <a:schemeClr val="bg1"/>
                </a:solidFill>
                <a:latin typeface="Courier" pitchFamily="2" charset="0"/>
              </a:rPr>
              <a:t>------------------------- Disk quotas for user </a:t>
            </a:r>
            <a:r>
              <a:rPr lang="en-US" sz="1600" dirty="0" err="1">
                <a:solidFill>
                  <a:schemeClr val="bg1"/>
                </a:solidFill>
                <a:latin typeface="Courier" pitchFamily="2" charset="0"/>
              </a:rPr>
              <a:t>vtrue</a:t>
            </a:r>
            <a:r>
              <a:rPr lang="en-US" sz="1600" dirty="0">
                <a:solidFill>
                  <a:schemeClr val="bg1"/>
                </a:solidFill>
                <a:latin typeface="Courier" pitchFamily="2" charset="0"/>
              </a:rPr>
              <a:t> --------------------------</a:t>
            </a:r>
          </a:p>
          <a:p>
            <a:r>
              <a:rPr lang="en-US" sz="1600" dirty="0">
                <a:solidFill>
                  <a:schemeClr val="bg1"/>
                </a:solidFill>
                <a:latin typeface="Courier" pitchFamily="2" charset="0"/>
              </a:rPr>
              <a:t>| Disk         Usage (GB)     Limit    %Used   File Usage       Limit   %Used |</a:t>
            </a:r>
          </a:p>
          <a:p>
            <a:r>
              <a:rPr lang="en-US" sz="1600" dirty="0">
                <a:solidFill>
                  <a:schemeClr val="bg1"/>
                </a:solidFill>
                <a:latin typeface="Courier" pitchFamily="2" charset="0"/>
              </a:rPr>
              <a:t>| /home1              1.9      10.0    19.43        39181      200000   19.59 |</a:t>
            </a:r>
          </a:p>
          <a:p>
            <a:r>
              <a:rPr lang="en-US" sz="1600" dirty="0">
                <a:solidFill>
                  <a:schemeClr val="bg1"/>
                </a:solidFill>
                <a:latin typeface="Courier" pitchFamily="2" charset="0"/>
              </a:rPr>
              <a:t>| /work             311.8    1024.0    30.45       225008     3000000    7.50 |</a:t>
            </a:r>
          </a:p>
          <a:p>
            <a:r>
              <a:rPr lang="en-US" sz="1600" dirty="0">
                <a:solidFill>
                  <a:schemeClr val="bg1"/>
                </a:solidFill>
                <a:latin typeface="Courier" pitchFamily="2" charset="0"/>
              </a:rPr>
              <a:t>| /scratch            0.0       0.0     0.00            4           0    0.00 |</a:t>
            </a:r>
          </a:p>
          <a:p>
            <a:r>
              <a:rPr lang="en-US" sz="1600" dirty="0">
                <a:solidFill>
                  <a:schemeClr val="bg1"/>
                </a:solidFill>
                <a:latin typeface="Courier" pitchFamily="2" charset="0"/>
              </a:rPr>
              <a:t>-------------------------------------------------------------------------------</a:t>
            </a:r>
          </a:p>
          <a:p>
            <a:endParaRPr lang="en-US" sz="16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A48F7A1A-F43C-044C-873A-DBBB69775D13}"/>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422BF9D8-519E-4340-BCBA-7F304CEBC6A7}"/>
              </a:ext>
            </a:extLst>
          </p:cNvPr>
          <p:cNvSpPr>
            <a:spLocks noGrp="1"/>
          </p:cNvSpPr>
          <p:nvPr>
            <p:ph type="sldNum" sz="quarter" idx="12"/>
          </p:nvPr>
        </p:nvSpPr>
        <p:spPr/>
        <p:txBody>
          <a:bodyPr/>
          <a:lstStyle/>
          <a:p>
            <a:fld id="{2024AA8B-F1EC-D547-99EC-1807C0CD66CE}" type="slidenum">
              <a:rPr lang="en-US" smtClean="0"/>
              <a:t>21</a:t>
            </a:fld>
            <a:endParaRPr lang="en-US"/>
          </a:p>
        </p:txBody>
      </p:sp>
      <p:sp>
        <p:nvSpPr>
          <p:cNvPr id="2" name="Rectangle 1">
            <a:extLst>
              <a:ext uri="{FF2B5EF4-FFF2-40B4-BE49-F238E27FC236}">
                <a16:creationId xmlns:a16="http://schemas.microsoft.com/office/drawing/2014/main" id="{DF756803-B064-FE4C-925F-DC7ED0F0C17B}"/>
              </a:ext>
            </a:extLst>
          </p:cNvPr>
          <p:cNvSpPr/>
          <p:nvPr/>
        </p:nvSpPr>
        <p:spPr>
          <a:xfrm>
            <a:off x="1008334" y="4299045"/>
            <a:ext cx="10208987" cy="1555845"/>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73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426B-8185-7543-9BB6-A46E07079F19}"/>
              </a:ext>
            </a:extLst>
          </p:cNvPr>
          <p:cNvSpPr>
            <a:spLocks noGrp="1"/>
          </p:cNvSpPr>
          <p:nvPr>
            <p:ph type="title"/>
          </p:nvPr>
        </p:nvSpPr>
        <p:spPr/>
        <p:txBody>
          <a:bodyPr/>
          <a:lstStyle/>
          <a:p>
            <a:r>
              <a:rPr lang="en-US" dirty="0"/>
              <a:t>Filesystems	</a:t>
            </a:r>
          </a:p>
        </p:txBody>
      </p:sp>
      <p:sp>
        <p:nvSpPr>
          <p:cNvPr id="3" name="Content Placeholder 2">
            <a:extLst>
              <a:ext uri="{FF2B5EF4-FFF2-40B4-BE49-F238E27FC236}">
                <a16:creationId xmlns:a16="http://schemas.microsoft.com/office/drawing/2014/main" id="{430FA06B-1D63-F848-AEB1-E7E7FFC5ABDC}"/>
              </a:ext>
            </a:extLst>
          </p:cNvPr>
          <p:cNvSpPr>
            <a:spLocks noGrp="1"/>
          </p:cNvSpPr>
          <p:nvPr>
            <p:ph idx="1"/>
          </p:nvPr>
        </p:nvSpPr>
        <p:spPr/>
        <p:txBody>
          <a:bodyPr/>
          <a:lstStyle/>
          <a:p>
            <a:r>
              <a:rPr lang="en-US" dirty="0"/>
              <a:t>Division of Labor </a:t>
            </a:r>
          </a:p>
          <a:p>
            <a:pPr marL="914400" lvl="1" indent="-457200">
              <a:buFont typeface="Arial" panose="020B0604020202020204" pitchFamily="34" charset="0"/>
              <a:buChar char="•"/>
            </a:pPr>
            <a:r>
              <a:rPr lang="en-US" dirty="0">
                <a:solidFill>
                  <a:schemeClr val="tx1">
                    <a:lumMod val="50000"/>
                    <a:lumOff val="50000"/>
                  </a:schemeClr>
                </a:solidFill>
              </a:rPr>
              <a:t>Linux Cluster (</a:t>
            </a:r>
            <a:r>
              <a:rPr lang="en-US" dirty="0" err="1">
                <a:solidFill>
                  <a:schemeClr val="tx1">
                    <a:lumMod val="50000"/>
                    <a:lumOff val="50000"/>
                  </a:schemeClr>
                </a:solidFill>
              </a:rPr>
              <a:t>Lustre</a:t>
            </a:r>
            <a:r>
              <a:rPr lang="en-US" dirty="0">
                <a:solidFill>
                  <a:schemeClr val="tx1">
                    <a:lumMod val="50000"/>
                    <a:lumOff val="50000"/>
                  </a:schemeClr>
                </a:solidFill>
              </a:rPr>
              <a:t>) system that look like a single hard disk space</a:t>
            </a:r>
          </a:p>
          <a:p>
            <a:pPr marL="914400" lvl="1" indent="-457200">
              <a:buFont typeface="Arial" panose="020B0604020202020204" pitchFamily="34" charset="0"/>
              <a:buChar char="•"/>
            </a:pPr>
            <a:r>
              <a:rPr lang="en-US" dirty="0">
                <a:solidFill>
                  <a:schemeClr val="tx1">
                    <a:lumMod val="50000"/>
                    <a:lumOff val="50000"/>
                  </a:schemeClr>
                </a:solidFill>
              </a:rPr>
              <a:t>Small I/O is hard on the system</a:t>
            </a:r>
          </a:p>
          <a:p>
            <a:pPr marL="914400" lvl="1" indent="-457200">
              <a:buFont typeface="Arial" panose="020B0604020202020204" pitchFamily="34" charset="0"/>
              <a:buChar char="•"/>
            </a:pPr>
            <a:r>
              <a:rPr lang="en-US" dirty="0">
                <a:solidFill>
                  <a:schemeClr val="tx1">
                    <a:lumMod val="50000"/>
                    <a:lumOff val="50000"/>
                  </a:schemeClr>
                </a:solidFill>
              </a:rPr>
              <a:t>Striping large data (OST, MDS)</a:t>
            </a:r>
          </a:p>
          <a:p>
            <a:pPr marL="914400" lvl="1" indent="-457200">
              <a:buFont typeface="Arial" panose="020B0604020202020204" pitchFamily="34" charset="0"/>
              <a:buChar char="•"/>
            </a:pPr>
            <a:endParaRPr lang="en-US" dirty="0"/>
          </a:p>
          <a:p>
            <a:r>
              <a:rPr lang="en-US" dirty="0"/>
              <a:t>Partitions</a:t>
            </a:r>
          </a:p>
          <a:p>
            <a:pPr marL="914400" lvl="1" indent="-457200">
              <a:buFont typeface="Arial" panose="020B0604020202020204" pitchFamily="34" charset="0"/>
              <a:buChar char="•"/>
            </a:pPr>
            <a:r>
              <a:rPr lang="en-US" dirty="0"/>
              <a:t>$HOME: 10GB, $WORK: 1TB, $SCRATCH: Unlimited</a:t>
            </a:r>
          </a:p>
          <a:p>
            <a:pPr marL="914400" lvl="1" indent="-457200">
              <a:buFont typeface="Arial" panose="020B0604020202020204" pitchFamily="34" charset="0"/>
              <a:buChar char="•"/>
            </a:pPr>
            <a:r>
              <a:rPr lang="en-US" dirty="0"/>
              <a:t>Shared system</a:t>
            </a:r>
          </a:p>
        </p:txBody>
      </p:sp>
      <p:sp>
        <p:nvSpPr>
          <p:cNvPr id="4" name="Date Placeholder 3">
            <a:extLst>
              <a:ext uri="{FF2B5EF4-FFF2-40B4-BE49-F238E27FC236}">
                <a16:creationId xmlns:a16="http://schemas.microsoft.com/office/drawing/2014/main" id="{34051498-9A50-7C4F-A0E3-40EAE4421781}"/>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F0085B85-AC5A-3548-A3AD-516B1CC1DBE3}"/>
              </a:ext>
            </a:extLst>
          </p:cNvPr>
          <p:cNvSpPr>
            <a:spLocks noGrp="1"/>
          </p:cNvSpPr>
          <p:nvPr>
            <p:ph type="sldNum" sz="quarter" idx="12"/>
          </p:nvPr>
        </p:nvSpPr>
        <p:spPr/>
        <p:txBody>
          <a:bodyPr/>
          <a:lstStyle/>
          <a:p>
            <a:fld id="{2024AA8B-F1EC-D547-99EC-1807C0CD66CE}" type="slidenum">
              <a:rPr lang="en-US" smtClean="0"/>
              <a:t>22</a:t>
            </a:fld>
            <a:endParaRPr lang="en-US"/>
          </a:p>
        </p:txBody>
      </p:sp>
    </p:spTree>
    <p:extLst>
      <p:ext uri="{BB962C8B-B14F-4D97-AF65-F5344CB8AC3E}">
        <p14:creationId xmlns:p14="http://schemas.microsoft.com/office/powerpoint/2010/main" val="704727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8A15B59-C871-3F41-B887-F114781E837E}"/>
              </a:ext>
            </a:extLst>
          </p:cNvPr>
          <p:cNvPicPr>
            <a:picLocks noGrp="1" noChangeAspect="1"/>
          </p:cNvPicPr>
          <p:nvPr>
            <p:ph idx="1"/>
          </p:nvPr>
        </p:nvPicPr>
        <p:blipFill>
          <a:blip r:embed="rId3"/>
          <a:stretch>
            <a:fillRect/>
          </a:stretch>
        </p:blipFill>
        <p:spPr>
          <a:xfrm>
            <a:off x="1427627" y="494675"/>
            <a:ext cx="9300894" cy="5442445"/>
          </a:xfrm>
          <a:prstGeom prst="rect">
            <a:avLst/>
          </a:prstGeom>
        </p:spPr>
      </p:pic>
      <p:sp>
        <p:nvSpPr>
          <p:cNvPr id="4" name="Date Placeholder 3">
            <a:extLst>
              <a:ext uri="{FF2B5EF4-FFF2-40B4-BE49-F238E27FC236}">
                <a16:creationId xmlns:a16="http://schemas.microsoft.com/office/drawing/2014/main" id="{50772F3B-9F14-E34B-AEAA-79FED70393C6}"/>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B0BBE212-0D12-EA43-97E5-9FC93BE9E414}"/>
              </a:ext>
            </a:extLst>
          </p:cNvPr>
          <p:cNvSpPr>
            <a:spLocks noGrp="1"/>
          </p:cNvSpPr>
          <p:nvPr>
            <p:ph type="sldNum" sz="quarter" idx="12"/>
          </p:nvPr>
        </p:nvSpPr>
        <p:spPr/>
        <p:txBody>
          <a:bodyPr/>
          <a:lstStyle/>
          <a:p>
            <a:fld id="{2024AA8B-F1EC-D547-99EC-1807C0CD66CE}" type="slidenum">
              <a:rPr lang="en-US" smtClean="0"/>
              <a:t>23</a:t>
            </a:fld>
            <a:endParaRPr lang="en-US"/>
          </a:p>
        </p:txBody>
      </p:sp>
    </p:spTree>
    <p:extLst>
      <p:ext uri="{BB962C8B-B14F-4D97-AF65-F5344CB8AC3E}">
        <p14:creationId xmlns:p14="http://schemas.microsoft.com/office/powerpoint/2010/main" val="424023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845D4-9E52-1C43-9C9D-D59F284AA533}"/>
              </a:ext>
            </a:extLst>
          </p:cNvPr>
          <p:cNvSpPr>
            <a:spLocks noGrp="1"/>
          </p:cNvSpPr>
          <p:nvPr>
            <p:ph type="title"/>
          </p:nvPr>
        </p:nvSpPr>
        <p:spPr/>
        <p:txBody>
          <a:bodyPr/>
          <a:lstStyle/>
          <a:p>
            <a:r>
              <a:rPr lang="en-US" dirty="0"/>
              <a:t>Filesystems: Cont.	</a:t>
            </a:r>
          </a:p>
        </p:txBody>
      </p:sp>
      <p:sp>
        <p:nvSpPr>
          <p:cNvPr id="3" name="Content Placeholder 2">
            <a:extLst>
              <a:ext uri="{FF2B5EF4-FFF2-40B4-BE49-F238E27FC236}">
                <a16:creationId xmlns:a16="http://schemas.microsoft.com/office/drawing/2014/main" id="{9B0BB3BF-C0A3-FB49-B85D-DA8054DA4C6C}"/>
              </a:ext>
            </a:extLst>
          </p:cNvPr>
          <p:cNvSpPr>
            <a:spLocks noGrp="1"/>
          </p:cNvSpPr>
          <p:nvPr>
            <p:ph idx="1"/>
          </p:nvPr>
        </p:nvSpPr>
        <p:spPr/>
        <p:txBody>
          <a:bodyPr/>
          <a:lstStyle/>
          <a:p>
            <a:r>
              <a:rPr lang="en-US" dirty="0"/>
              <a:t>Where am I?</a:t>
            </a:r>
          </a:p>
          <a:p>
            <a:pPr marL="914400" lvl="1" indent="-457200">
              <a:buFont typeface="Arial" panose="020B0604020202020204" pitchFamily="34" charset="0"/>
              <a:buChar char="•"/>
            </a:pPr>
            <a:r>
              <a:rPr lang="en-US" dirty="0" err="1">
                <a:latin typeface="Courier" pitchFamily="2" charset="0"/>
              </a:rPr>
              <a:t>pwd</a:t>
            </a:r>
            <a:r>
              <a:rPr lang="en-US" dirty="0"/>
              <a:t> – print working directory</a:t>
            </a:r>
          </a:p>
          <a:p>
            <a:pPr marL="914400" lvl="1" indent="-457200">
              <a:buFont typeface="Arial" panose="020B0604020202020204" pitchFamily="34" charset="0"/>
              <a:buChar char="•"/>
            </a:pPr>
            <a:r>
              <a:rPr lang="en-US" dirty="0">
                <a:latin typeface="Courier" pitchFamily="2" charset="0"/>
              </a:rPr>
              <a:t>cd</a:t>
            </a:r>
            <a:r>
              <a:rPr lang="en-US" dirty="0"/>
              <a:t> – change directory</a:t>
            </a:r>
          </a:p>
          <a:p>
            <a:pPr marL="914400" lvl="1" indent="-457200">
              <a:buFont typeface="Arial" panose="020B0604020202020204" pitchFamily="34" charset="0"/>
              <a:buChar char="•"/>
            </a:pPr>
            <a:r>
              <a:rPr lang="en-US" dirty="0">
                <a:latin typeface="Courier" pitchFamily="2" charset="0"/>
              </a:rPr>
              <a:t>cd .. </a:t>
            </a:r>
            <a:r>
              <a:rPr lang="en-US" dirty="0"/>
              <a:t>– move up one directory</a:t>
            </a:r>
          </a:p>
          <a:p>
            <a:r>
              <a:rPr lang="en-US" dirty="0"/>
              <a:t>New Files</a:t>
            </a:r>
          </a:p>
          <a:p>
            <a:pPr marL="914400" lvl="1" indent="-457200">
              <a:buFont typeface="Arial" panose="020B0604020202020204" pitchFamily="34" charset="0"/>
              <a:buChar char="•"/>
            </a:pPr>
            <a:r>
              <a:rPr lang="en-US" dirty="0" err="1">
                <a:latin typeface="Courier" pitchFamily="2" charset="0"/>
              </a:rPr>
              <a:t>mkdir</a:t>
            </a:r>
            <a:r>
              <a:rPr lang="en-US" dirty="0"/>
              <a:t> – make directory</a:t>
            </a:r>
          </a:p>
          <a:p>
            <a:pPr marL="914400" lvl="1" indent="-457200">
              <a:buFont typeface="Arial" panose="020B0604020202020204" pitchFamily="34" charset="0"/>
              <a:buChar char="•"/>
            </a:pPr>
            <a:r>
              <a:rPr lang="en-US" dirty="0"/>
              <a:t>Editors – vi(m), </a:t>
            </a:r>
            <a:r>
              <a:rPr lang="en-US" dirty="0" err="1"/>
              <a:t>nano</a:t>
            </a:r>
            <a:r>
              <a:rPr lang="en-US" dirty="0"/>
              <a:t>, emacs</a:t>
            </a:r>
          </a:p>
          <a:p>
            <a:pPr marL="914400" lvl="1" indent="-457200">
              <a:buFont typeface="Arial" panose="020B0604020202020204" pitchFamily="34" charset="0"/>
              <a:buChar char="•"/>
            </a:pPr>
            <a:r>
              <a:rPr lang="en-US" dirty="0">
                <a:latin typeface="Courier" pitchFamily="2" charset="0"/>
              </a:rPr>
              <a:t>mv</a:t>
            </a:r>
            <a:r>
              <a:rPr lang="en-US" dirty="0"/>
              <a:t> – move a file to another location</a:t>
            </a:r>
          </a:p>
        </p:txBody>
      </p:sp>
      <p:sp>
        <p:nvSpPr>
          <p:cNvPr id="4" name="Date Placeholder 3">
            <a:extLst>
              <a:ext uri="{FF2B5EF4-FFF2-40B4-BE49-F238E27FC236}">
                <a16:creationId xmlns:a16="http://schemas.microsoft.com/office/drawing/2014/main" id="{8CB95550-D15C-2D4B-A27A-4CB1B3B02CF7}"/>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D4196BB7-350A-9447-9029-D4AF310ADE8E}"/>
              </a:ext>
            </a:extLst>
          </p:cNvPr>
          <p:cNvSpPr>
            <a:spLocks noGrp="1"/>
          </p:cNvSpPr>
          <p:nvPr>
            <p:ph type="sldNum" sz="quarter" idx="12"/>
          </p:nvPr>
        </p:nvSpPr>
        <p:spPr/>
        <p:txBody>
          <a:bodyPr/>
          <a:lstStyle/>
          <a:p>
            <a:fld id="{2024AA8B-F1EC-D547-99EC-1807C0CD66CE}" type="slidenum">
              <a:rPr lang="en-US" smtClean="0"/>
              <a:t>24</a:t>
            </a:fld>
            <a:endParaRPr lang="en-US"/>
          </a:p>
        </p:txBody>
      </p:sp>
    </p:spTree>
    <p:extLst>
      <p:ext uri="{BB962C8B-B14F-4D97-AF65-F5344CB8AC3E}">
        <p14:creationId xmlns:p14="http://schemas.microsoft.com/office/powerpoint/2010/main" val="4239428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6ED7-5C5D-C947-A825-2011B9B1AD24}"/>
              </a:ext>
            </a:extLst>
          </p:cNvPr>
          <p:cNvSpPr>
            <a:spLocks noGrp="1"/>
          </p:cNvSpPr>
          <p:nvPr>
            <p:ph type="title"/>
          </p:nvPr>
        </p:nvSpPr>
        <p:spPr/>
        <p:txBody>
          <a:bodyPr/>
          <a:lstStyle/>
          <a:p>
            <a:r>
              <a:rPr lang="en-US" dirty="0"/>
              <a:t>Create a File	</a:t>
            </a:r>
          </a:p>
        </p:txBody>
      </p:sp>
      <p:sp>
        <p:nvSpPr>
          <p:cNvPr id="3" name="Content Placeholder 2">
            <a:extLst>
              <a:ext uri="{FF2B5EF4-FFF2-40B4-BE49-F238E27FC236}">
                <a16:creationId xmlns:a16="http://schemas.microsoft.com/office/drawing/2014/main" id="{4FCA41B3-CAEB-424C-9F98-49583D035775}"/>
              </a:ext>
            </a:extLst>
          </p:cNvPr>
          <p:cNvSpPr>
            <a:spLocks noGrp="1"/>
          </p:cNvSpPr>
          <p:nvPr>
            <p:ph idx="1"/>
          </p:nvPr>
        </p:nvSpPr>
        <p:spPr>
          <a:xfrm>
            <a:off x="838200" y="1825625"/>
            <a:ext cx="10515600" cy="3524297"/>
          </a:xfrm>
          <a:solidFill>
            <a:schemeClr val="tx1"/>
          </a:solidFill>
        </p:spPr>
        <p:txBody>
          <a:bodyPr>
            <a:noAutofit/>
          </a:bodyPr>
          <a:lstStyle/>
          <a:p>
            <a:r>
              <a:rPr lang="en-US" sz="2000" dirty="0">
                <a:solidFill>
                  <a:schemeClr val="bg1"/>
                </a:solidFill>
                <a:latin typeface="Courier" pitchFamily="2" charset="0"/>
              </a:rPr>
              <a:t>login1.stampede2$ cd $WORK</a:t>
            </a:r>
          </a:p>
          <a:p>
            <a:endParaRPr lang="en-US" sz="2000" dirty="0">
              <a:solidFill>
                <a:schemeClr val="bg1"/>
              </a:solidFill>
              <a:latin typeface="Courier" pitchFamily="2" charset="0"/>
            </a:endParaRPr>
          </a:p>
          <a:p>
            <a:r>
              <a:rPr lang="en-US" sz="2000" dirty="0">
                <a:solidFill>
                  <a:schemeClr val="bg1"/>
                </a:solidFill>
                <a:latin typeface="Courier" pitchFamily="2" charset="0"/>
              </a:rPr>
              <a:t>login1.stampede2$ </a:t>
            </a:r>
            <a:r>
              <a:rPr lang="en-US" sz="2000" dirty="0" err="1">
                <a:solidFill>
                  <a:schemeClr val="bg1"/>
                </a:solidFill>
                <a:latin typeface="Courier" pitchFamily="2" charset="0"/>
              </a:rPr>
              <a:t>pwd</a:t>
            </a:r>
            <a:endParaRPr lang="en-US" sz="2000" dirty="0">
              <a:solidFill>
                <a:schemeClr val="bg1"/>
              </a:solidFill>
              <a:latin typeface="Courier" pitchFamily="2" charset="0"/>
            </a:endParaRPr>
          </a:p>
          <a:p>
            <a:r>
              <a:rPr lang="en-US" sz="2000" dirty="0">
                <a:solidFill>
                  <a:schemeClr val="bg1"/>
                </a:solidFill>
                <a:latin typeface="Courier" pitchFamily="2" charset="0"/>
              </a:rPr>
              <a:t>/work/03658/</a:t>
            </a:r>
            <a:r>
              <a:rPr lang="en-US" sz="2000" dirty="0" err="1">
                <a:solidFill>
                  <a:schemeClr val="bg1"/>
                </a:solidFill>
                <a:latin typeface="Courier" pitchFamily="2" charset="0"/>
              </a:rPr>
              <a:t>vtrue</a:t>
            </a:r>
            <a:r>
              <a:rPr lang="en-US" sz="2000" dirty="0">
                <a:solidFill>
                  <a:schemeClr val="bg1"/>
                </a:solidFill>
                <a:latin typeface="Courier" pitchFamily="2" charset="0"/>
              </a:rPr>
              <a:t>/stampede2</a:t>
            </a:r>
          </a:p>
          <a:p>
            <a:endParaRPr lang="en-US" sz="2000" dirty="0">
              <a:solidFill>
                <a:schemeClr val="bg1"/>
              </a:solidFill>
              <a:latin typeface="Courier" pitchFamily="2" charset="0"/>
            </a:endParaRPr>
          </a:p>
          <a:p>
            <a:r>
              <a:rPr lang="en-US" sz="2000" dirty="0">
                <a:solidFill>
                  <a:schemeClr val="bg1"/>
                </a:solidFill>
                <a:latin typeface="Courier" pitchFamily="2" charset="0"/>
              </a:rPr>
              <a:t>login1.stampede2$ </a:t>
            </a:r>
            <a:r>
              <a:rPr lang="en-US" sz="2000" dirty="0" err="1">
                <a:solidFill>
                  <a:schemeClr val="bg1"/>
                </a:solidFill>
                <a:latin typeface="Courier" pitchFamily="2" charset="0"/>
              </a:rPr>
              <a:t>nano</a:t>
            </a:r>
            <a:r>
              <a:rPr lang="en-US" sz="2000" dirty="0">
                <a:solidFill>
                  <a:schemeClr val="bg1"/>
                </a:solidFill>
                <a:latin typeface="Courier" pitchFamily="2" charset="0"/>
              </a:rPr>
              <a:t> </a:t>
            </a:r>
            <a:r>
              <a:rPr lang="en-US" sz="2000" dirty="0" err="1">
                <a:solidFill>
                  <a:schemeClr val="bg1"/>
                </a:solidFill>
                <a:latin typeface="Courier" pitchFamily="2" charset="0"/>
              </a:rPr>
              <a:t>helloWorld.py</a:t>
            </a:r>
            <a:endParaRPr lang="en-US" sz="2000" dirty="0">
              <a:solidFill>
                <a:schemeClr val="bg1"/>
              </a:solidFill>
              <a:latin typeface="Courier" pitchFamily="2" charset="0"/>
            </a:endParaRPr>
          </a:p>
          <a:p>
            <a:endParaRPr lang="en-US" sz="2000" dirty="0">
              <a:solidFill>
                <a:schemeClr val="bg1"/>
              </a:solidFill>
              <a:latin typeface="Courier" pitchFamily="2" charset="0"/>
            </a:endParaRPr>
          </a:p>
          <a:p>
            <a:endParaRPr lang="en-US" sz="20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D0F35AEF-5215-764C-85C4-7304986C51F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AE74623-CD07-0F49-8589-090680E9625D}"/>
              </a:ext>
            </a:extLst>
          </p:cNvPr>
          <p:cNvSpPr>
            <a:spLocks noGrp="1"/>
          </p:cNvSpPr>
          <p:nvPr>
            <p:ph type="sldNum" sz="quarter" idx="12"/>
          </p:nvPr>
        </p:nvSpPr>
        <p:spPr/>
        <p:txBody>
          <a:bodyPr/>
          <a:lstStyle/>
          <a:p>
            <a:fld id="{2024AA8B-F1EC-D547-99EC-1807C0CD66CE}" type="slidenum">
              <a:rPr lang="en-US" smtClean="0"/>
              <a:t>25</a:t>
            </a:fld>
            <a:endParaRPr lang="en-US"/>
          </a:p>
        </p:txBody>
      </p:sp>
    </p:spTree>
    <p:extLst>
      <p:ext uri="{BB962C8B-B14F-4D97-AF65-F5344CB8AC3E}">
        <p14:creationId xmlns:p14="http://schemas.microsoft.com/office/powerpoint/2010/main" val="410361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175FA3-CA31-624C-B9E9-A6A8521C5FC4}"/>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9F4D52F3-978F-BB48-B8A7-3A9689D6E477}"/>
              </a:ext>
            </a:extLst>
          </p:cNvPr>
          <p:cNvSpPr>
            <a:spLocks noGrp="1"/>
          </p:cNvSpPr>
          <p:nvPr>
            <p:ph type="sldNum" sz="quarter" idx="12"/>
          </p:nvPr>
        </p:nvSpPr>
        <p:spPr/>
        <p:txBody>
          <a:bodyPr/>
          <a:lstStyle/>
          <a:p>
            <a:fld id="{2024AA8B-F1EC-D547-99EC-1807C0CD66CE}" type="slidenum">
              <a:rPr lang="en-US" smtClean="0"/>
              <a:t>26</a:t>
            </a:fld>
            <a:endParaRPr lang="en-US"/>
          </a:p>
        </p:txBody>
      </p:sp>
      <p:sp>
        <p:nvSpPr>
          <p:cNvPr id="8" name="Rectangle 7">
            <a:extLst>
              <a:ext uri="{FF2B5EF4-FFF2-40B4-BE49-F238E27FC236}">
                <a16:creationId xmlns:a16="http://schemas.microsoft.com/office/drawing/2014/main" id="{C221EB14-DAB8-244C-8F4C-19CDCE595DAA}"/>
              </a:ext>
            </a:extLst>
          </p:cNvPr>
          <p:cNvSpPr/>
          <p:nvPr/>
        </p:nvSpPr>
        <p:spPr>
          <a:xfrm>
            <a:off x="3533586" y="1839365"/>
            <a:ext cx="5124828" cy="3785652"/>
          </a:xfrm>
          <a:prstGeom prst="rect">
            <a:avLst/>
          </a:prstGeom>
        </p:spPr>
        <p:txBody>
          <a:bodyPr wrap="square">
            <a:spAutoFit/>
          </a:bodyPr>
          <a:lstStyle/>
          <a:p>
            <a:r>
              <a:rPr lang="en-US" sz="2000" dirty="0">
                <a:latin typeface="Courier" pitchFamily="2" charset="0"/>
              </a:rPr>
              <a:t>#!/</a:t>
            </a:r>
            <a:r>
              <a:rPr lang="en-US" sz="2000" dirty="0" err="1">
                <a:latin typeface="Courier" pitchFamily="2" charset="0"/>
              </a:rPr>
              <a:t>usr</a:t>
            </a:r>
            <a:r>
              <a:rPr lang="en-US" sz="2000" dirty="0">
                <a:latin typeface="Courier" pitchFamily="2" charset="0"/>
              </a:rPr>
              <a:t>/bin/</a:t>
            </a:r>
            <a:r>
              <a:rPr lang="en-US" sz="2000" dirty="0" err="1">
                <a:latin typeface="Courier" pitchFamily="2" charset="0"/>
              </a:rPr>
              <a:t>env</a:t>
            </a:r>
            <a:r>
              <a:rPr lang="en-US" sz="2000" dirty="0">
                <a:latin typeface="Courier" pitchFamily="2" charset="0"/>
              </a:rPr>
              <a:t> python</a:t>
            </a:r>
          </a:p>
          <a:p>
            <a:r>
              <a:rPr lang="en-US" sz="2000" dirty="0">
                <a:latin typeface="Courier" pitchFamily="2" charset="0"/>
              </a:rPr>
              <a:t>"""</a:t>
            </a:r>
          </a:p>
          <a:p>
            <a:r>
              <a:rPr lang="en-US" sz="2000" dirty="0">
                <a:latin typeface="Courier" pitchFamily="2" charset="0"/>
              </a:rPr>
              <a:t>Hello World</a:t>
            </a:r>
          </a:p>
          <a:p>
            <a:r>
              <a:rPr lang="en-US" sz="2000" dirty="0">
                <a:latin typeface="Courier" pitchFamily="2" charset="0"/>
              </a:rPr>
              <a:t>"""</a:t>
            </a:r>
          </a:p>
          <a:p>
            <a:r>
              <a:rPr lang="en-US" sz="2000" dirty="0">
                <a:latin typeface="Courier" pitchFamily="2" charset="0"/>
              </a:rPr>
              <a:t>import datetime as DT</a:t>
            </a:r>
          </a:p>
          <a:p>
            <a:br>
              <a:rPr lang="en-US" sz="2000" dirty="0">
                <a:latin typeface="Courier" pitchFamily="2" charset="0"/>
              </a:rPr>
            </a:br>
            <a:endParaRPr lang="en-US" sz="2000" dirty="0">
              <a:latin typeface="Courier" pitchFamily="2" charset="0"/>
            </a:endParaRPr>
          </a:p>
          <a:p>
            <a:r>
              <a:rPr lang="en-US" sz="2000" dirty="0">
                <a:latin typeface="Courier" pitchFamily="2" charset="0"/>
              </a:rPr>
              <a:t>today = </a:t>
            </a:r>
            <a:r>
              <a:rPr lang="en-US" sz="2000" dirty="0" err="1">
                <a:latin typeface="Courier" pitchFamily="2" charset="0"/>
              </a:rPr>
              <a:t>DT.datetime.today</a:t>
            </a:r>
            <a:r>
              <a:rPr lang="en-US" sz="2000" dirty="0">
                <a:latin typeface="Courier" pitchFamily="2" charset="0"/>
              </a:rPr>
              <a:t>()</a:t>
            </a:r>
          </a:p>
          <a:p>
            <a:br>
              <a:rPr lang="en-US" sz="2000" dirty="0">
                <a:latin typeface="Courier" pitchFamily="2" charset="0"/>
              </a:rPr>
            </a:br>
            <a:endParaRPr lang="en-US" sz="2000" dirty="0">
              <a:latin typeface="Courier" pitchFamily="2" charset="0"/>
            </a:endParaRPr>
          </a:p>
          <a:p>
            <a:r>
              <a:rPr lang="en-US" sz="2000" dirty="0">
                <a:latin typeface="Courier" pitchFamily="2" charset="0"/>
              </a:rPr>
              <a:t>print "Hello World! Today is:"</a:t>
            </a:r>
          </a:p>
          <a:p>
            <a:r>
              <a:rPr lang="en-US" sz="2000" dirty="0">
                <a:latin typeface="Courier" pitchFamily="2" charset="0"/>
              </a:rPr>
              <a:t>print </a:t>
            </a:r>
            <a:r>
              <a:rPr lang="en-US" sz="2000" dirty="0" err="1">
                <a:latin typeface="Courier" pitchFamily="2" charset="0"/>
              </a:rPr>
              <a:t>today.strftime</a:t>
            </a:r>
            <a:r>
              <a:rPr lang="en-US" sz="2000" dirty="0">
                <a:latin typeface="Courier" pitchFamily="2" charset="0"/>
              </a:rPr>
              <a:t>("%d %b %Y")</a:t>
            </a:r>
          </a:p>
        </p:txBody>
      </p:sp>
      <p:sp>
        <p:nvSpPr>
          <p:cNvPr id="9" name="Title 1">
            <a:extLst>
              <a:ext uri="{FF2B5EF4-FFF2-40B4-BE49-F238E27FC236}">
                <a16:creationId xmlns:a16="http://schemas.microsoft.com/office/drawing/2014/main" id="{183AB5DA-80EE-644A-BE62-EE781BAF0C61}"/>
              </a:ext>
            </a:extLst>
          </p:cNvPr>
          <p:cNvSpPr>
            <a:spLocks noGrp="1"/>
          </p:cNvSpPr>
          <p:nvPr>
            <p:ph type="title"/>
          </p:nvPr>
        </p:nvSpPr>
        <p:spPr>
          <a:xfrm>
            <a:off x="838200" y="365125"/>
            <a:ext cx="10515600" cy="1325563"/>
          </a:xfrm>
        </p:spPr>
        <p:txBody>
          <a:bodyPr/>
          <a:lstStyle/>
          <a:p>
            <a:r>
              <a:rPr lang="en-US" dirty="0"/>
              <a:t>A Very Small File</a:t>
            </a:r>
          </a:p>
        </p:txBody>
      </p:sp>
    </p:spTree>
    <p:extLst>
      <p:ext uri="{BB962C8B-B14F-4D97-AF65-F5344CB8AC3E}">
        <p14:creationId xmlns:p14="http://schemas.microsoft.com/office/powerpoint/2010/main" val="32299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6D55-CC1E-284B-9734-05F75BD708EA}"/>
              </a:ext>
            </a:extLst>
          </p:cNvPr>
          <p:cNvSpPr>
            <a:spLocks noGrp="1"/>
          </p:cNvSpPr>
          <p:nvPr>
            <p:ph type="title"/>
          </p:nvPr>
        </p:nvSpPr>
        <p:spPr/>
        <p:txBody>
          <a:bodyPr/>
          <a:lstStyle/>
          <a:p>
            <a:r>
              <a:rPr lang="en-US" dirty="0"/>
              <a:t>Run an Interactive Job	</a:t>
            </a:r>
          </a:p>
        </p:txBody>
      </p:sp>
      <p:sp>
        <p:nvSpPr>
          <p:cNvPr id="3" name="Content Placeholder 2">
            <a:extLst>
              <a:ext uri="{FF2B5EF4-FFF2-40B4-BE49-F238E27FC236}">
                <a16:creationId xmlns:a16="http://schemas.microsoft.com/office/drawing/2014/main" id="{0CFBF750-A866-CD47-964D-18A7704BDF8C}"/>
              </a:ext>
            </a:extLst>
          </p:cNvPr>
          <p:cNvSpPr>
            <a:spLocks noGrp="1"/>
          </p:cNvSpPr>
          <p:nvPr>
            <p:ph idx="1"/>
          </p:nvPr>
        </p:nvSpPr>
        <p:spPr>
          <a:xfrm>
            <a:off x="838200" y="1825625"/>
            <a:ext cx="10515600" cy="4351338"/>
          </a:xfrm>
        </p:spPr>
        <p:txBody>
          <a:bodyPr/>
          <a:lstStyle/>
          <a:p>
            <a:r>
              <a:rPr lang="en-US" dirty="0" err="1">
                <a:latin typeface="Courier" pitchFamily="2" charset="0"/>
              </a:rPr>
              <a:t>idev</a:t>
            </a:r>
            <a:r>
              <a:rPr lang="en-US" dirty="0">
                <a:latin typeface="Courier" pitchFamily="2" charset="0"/>
              </a:rPr>
              <a:t> </a:t>
            </a:r>
          </a:p>
          <a:p>
            <a:pPr marL="914400" lvl="1" indent="-457200">
              <a:buFont typeface="Arial" panose="020B0604020202020204" pitchFamily="34" charset="0"/>
              <a:buChar char="•"/>
            </a:pPr>
            <a:r>
              <a:rPr lang="en-US" dirty="0"/>
              <a:t>Interactive development queue access command </a:t>
            </a:r>
          </a:p>
          <a:p>
            <a:pPr marL="914400" lvl="1" indent="-457200">
              <a:buFont typeface="Arial" panose="020B0604020202020204" pitchFamily="34" charset="0"/>
              <a:buChar char="•"/>
            </a:pPr>
            <a:r>
              <a:rPr lang="en-US" dirty="0"/>
              <a:t>Watch your code run live</a:t>
            </a:r>
          </a:p>
          <a:p>
            <a:pPr marL="914400" lvl="1" indent="-457200">
              <a:buFont typeface="Arial" panose="020B0604020202020204" pitchFamily="34" charset="0"/>
              <a:buChar char="•"/>
            </a:pPr>
            <a:r>
              <a:rPr lang="en-US" dirty="0"/>
              <a:t>Test things in real time</a:t>
            </a:r>
          </a:p>
          <a:p>
            <a:pPr marL="914400" lvl="1" indent="-457200">
              <a:buFont typeface="Arial" panose="020B0604020202020204" pitchFamily="34" charset="0"/>
              <a:buChar char="•"/>
            </a:pPr>
            <a:r>
              <a:rPr lang="en-US" dirty="0" err="1">
                <a:latin typeface="Courier" pitchFamily="2" charset="0"/>
              </a:rPr>
              <a:t>idev</a:t>
            </a:r>
            <a:r>
              <a:rPr lang="en-US" dirty="0">
                <a:latin typeface="Courier" pitchFamily="2" charset="0"/>
              </a:rPr>
              <a:t> –help </a:t>
            </a:r>
            <a:r>
              <a:rPr lang="en-US" dirty="0"/>
              <a:t>for options</a:t>
            </a:r>
          </a:p>
          <a:p>
            <a:endParaRPr lang="en-US" dirty="0"/>
          </a:p>
          <a:p>
            <a:r>
              <a:rPr lang="en-US" dirty="0" err="1">
                <a:latin typeface="Courier" pitchFamily="2" charset="0"/>
              </a:rPr>
              <a:t>idev</a:t>
            </a:r>
            <a:r>
              <a:rPr lang="en-US" dirty="0"/>
              <a:t> will drop you directly into the </a:t>
            </a:r>
            <a:r>
              <a:rPr lang="en-US" dirty="0" err="1"/>
              <a:t>knl</a:t>
            </a:r>
            <a:r>
              <a:rPr lang="en-US" dirty="0"/>
              <a:t> development queue so be aware of your location on the system. </a:t>
            </a:r>
          </a:p>
        </p:txBody>
      </p:sp>
      <p:sp>
        <p:nvSpPr>
          <p:cNvPr id="4" name="Date Placeholder 3">
            <a:extLst>
              <a:ext uri="{FF2B5EF4-FFF2-40B4-BE49-F238E27FC236}">
                <a16:creationId xmlns:a16="http://schemas.microsoft.com/office/drawing/2014/main" id="{748316C2-062E-BE4E-BD53-D806233BA8CF}"/>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8DDFC412-148F-6F4B-A190-63668EE6DB52}"/>
              </a:ext>
            </a:extLst>
          </p:cNvPr>
          <p:cNvSpPr>
            <a:spLocks noGrp="1"/>
          </p:cNvSpPr>
          <p:nvPr>
            <p:ph type="sldNum" sz="quarter" idx="12"/>
          </p:nvPr>
        </p:nvSpPr>
        <p:spPr/>
        <p:txBody>
          <a:bodyPr/>
          <a:lstStyle/>
          <a:p>
            <a:fld id="{2024AA8B-F1EC-D547-99EC-1807C0CD66CE}" type="slidenum">
              <a:rPr lang="en-US" smtClean="0"/>
              <a:t>27</a:t>
            </a:fld>
            <a:endParaRPr lang="en-US"/>
          </a:p>
        </p:txBody>
      </p:sp>
    </p:spTree>
    <p:extLst>
      <p:ext uri="{BB962C8B-B14F-4D97-AF65-F5344CB8AC3E}">
        <p14:creationId xmlns:p14="http://schemas.microsoft.com/office/powerpoint/2010/main" val="20971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6ED7-5C5D-C947-A825-2011B9B1AD24}"/>
              </a:ext>
            </a:extLst>
          </p:cNvPr>
          <p:cNvSpPr>
            <a:spLocks noGrp="1"/>
          </p:cNvSpPr>
          <p:nvPr>
            <p:ph type="title"/>
          </p:nvPr>
        </p:nvSpPr>
        <p:spPr/>
        <p:txBody>
          <a:bodyPr/>
          <a:lstStyle/>
          <a:p>
            <a:r>
              <a:rPr lang="en-US" dirty="0" err="1"/>
              <a:t>helloWorld.py</a:t>
            </a:r>
            <a:r>
              <a:rPr lang="en-US" dirty="0"/>
              <a:t>	</a:t>
            </a:r>
          </a:p>
        </p:txBody>
      </p:sp>
      <p:sp>
        <p:nvSpPr>
          <p:cNvPr id="3" name="Content Placeholder 2">
            <a:extLst>
              <a:ext uri="{FF2B5EF4-FFF2-40B4-BE49-F238E27FC236}">
                <a16:creationId xmlns:a16="http://schemas.microsoft.com/office/drawing/2014/main" id="{4FCA41B3-CAEB-424C-9F98-49583D035775}"/>
              </a:ext>
            </a:extLst>
          </p:cNvPr>
          <p:cNvSpPr>
            <a:spLocks noGrp="1"/>
          </p:cNvSpPr>
          <p:nvPr>
            <p:ph idx="1"/>
          </p:nvPr>
        </p:nvSpPr>
        <p:spPr>
          <a:xfrm>
            <a:off x="838200" y="1690688"/>
            <a:ext cx="10515600" cy="4281849"/>
          </a:xfrm>
          <a:solidFill>
            <a:schemeClr val="tx1"/>
          </a:solidFill>
        </p:spPr>
        <p:txBody>
          <a:bodyPr>
            <a:noAutofit/>
          </a:bodyPr>
          <a:lstStyle/>
          <a:p>
            <a:r>
              <a:rPr lang="en-US" sz="1800" dirty="0">
                <a:solidFill>
                  <a:schemeClr val="bg1"/>
                </a:solidFill>
                <a:latin typeface="Courier" pitchFamily="2" charset="0"/>
              </a:rPr>
              <a:t>staff.stampede2(1005)$ </a:t>
            </a:r>
            <a:r>
              <a:rPr lang="en-US" sz="1800" dirty="0" err="1">
                <a:solidFill>
                  <a:schemeClr val="bg1"/>
                </a:solidFill>
                <a:latin typeface="Courier" pitchFamily="2" charset="0"/>
              </a:rPr>
              <a:t>idev</a:t>
            </a:r>
            <a:endParaRPr lang="en-US" sz="1800" dirty="0">
              <a:solidFill>
                <a:schemeClr val="bg1"/>
              </a:solidFill>
              <a:latin typeface="Courier" pitchFamily="2" charset="0"/>
            </a:endParaRPr>
          </a:p>
          <a:p>
            <a:r>
              <a:rPr lang="en-US" sz="1800" dirty="0">
                <a:solidFill>
                  <a:schemeClr val="bg1"/>
                </a:solidFill>
                <a:latin typeface="Courier" pitchFamily="2" charset="0"/>
              </a:rPr>
              <a:t> -&gt; Checking on the status of development queue. OK</a:t>
            </a:r>
          </a:p>
          <a:p>
            <a:r>
              <a:rPr lang="en-US" sz="1800" dirty="0">
                <a:solidFill>
                  <a:schemeClr val="bg1"/>
                </a:solidFill>
                <a:latin typeface="Courier" pitchFamily="2" charset="0"/>
              </a:rPr>
              <a:t> -&gt; Defaults file    : ~/.</a:t>
            </a:r>
            <a:r>
              <a:rPr lang="en-US" sz="1800" dirty="0" err="1">
                <a:solidFill>
                  <a:schemeClr val="bg1"/>
                </a:solidFill>
                <a:latin typeface="Courier" pitchFamily="2" charset="0"/>
              </a:rPr>
              <a:t>idevrc</a:t>
            </a:r>
            <a:r>
              <a:rPr lang="en-US" sz="1800" dirty="0">
                <a:solidFill>
                  <a:schemeClr val="bg1"/>
                </a:solidFill>
                <a:latin typeface="Courier" pitchFamily="2" charset="0"/>
              </a:rPr>
              <a:t>    </a:t>
            </a:r>
          </a:p>
          <a:p>
            <a:r>
              <a:rPr lang="en-US" sz="1800" dirty="0">
                <a:solidFill>
                  <a:schemeClr val="bg1"/>
                </a:solidFill>
                <a:latin typeface="Courier" pitchFamily="2" charset="0"/>
              </a:rPr>
              <a:t> -&gt; System           : stampede2    </a:t>
            </a:r>
          </a:p>
          <a:p>
            <a:r>
              <a:rPr lang="en-US" sz="1800" dirty="0">
                <a:solidFill>
                  <a:schemeClr val="bg1"/>
                </a:solidFill>
                <a:latin typeface="Courier" pitchFamily="2" charset="0"/>
              </a:rPr>
              <a:t> -&gt; Queue            : development    (</a:t>
            </a:r>
            <a:r>
              <a:rPr lang="en-US" sz="1800" dirty="0" err="1">
                <a:solidFill>
                  <a:schemeClr val="bg1"/>
                </a:solidFill>
                <a:latin typeface="Courier" pitchFamily="2" charset="0"/>
              </a:rPr>
              <a:t>idev</a:t>
            </a:r>
            <a:r>
              <a:rPr lang="en-US" sz="1800" dirty="0">
                <a:solidFill>
                  <a:schemeClr val="bg1"/>
                </a:solidFill>
                <a:latin typeface="Courier" pitchFamily="2" charset="0"/>
              </a:rPr>
              <a:t>  default       )</a:t>
            </a:r>
          </a:p>
          <a:p>
            <a:r>
              <a:rPr lang="en-US" sz="1800" dirty="0">
                <a:solidFill>
                  <a:schemeClr val="bg1"/>
                </a:solidFill>
                <a:latin typeface="Courier" pitchFamily="2" charset="0"/>
              </a:rPr>
              <a:t>[...]</a:t>
            </a:r>
          </a:p>
          <a:p>
            <a:endParaRPr lang="en-US" sz="1800" dirty="0">
              <a:solidFill>
                <a:schemeClr val="bg1"/>
              </a:solidFill>
              <a:latin typeface="Courier" pitchFamily="2" charset="0"/>
            </a:endParaRPr>
          </a:p>
          <a:p>
            <a:endParaRPr lang="en-US" sz="1800" dirty="0">
              <a:solidFill>
                <a:schemeClr val="bg1"/>
              </a:solidFill>
              <a:latin typeface="Courier" pitchFamily="2" charset="0"/>
            </a:endParaRPr>
          </a:p>
          <a:p>
            <a:r>
              <a:rPr lang="en-US" sz="1800" dirty="0">
                <a:solidFill>
                  <a:schemeClr val="bg1"/>
                </a:solidFill>
                <a:latin typeface="Courier" pitchFamily="2" charset="0"/>
              </a:rPr>
              <a:t>c455-012[</a:t>
            </a:r>
            <a:r>
              <a:rPr lang="en-US" sz="1800" dirty="0" err="1">
                <a:solidFill>
                  <a:schemeClr val="bg1"/>
                </a:solidFill>
                <a:latin typeface="Courier" pitchFamily="2" charset="0"/>
              </a:rPr>
              <a:t>knl</a:t>
            </a:r>
            <a:r>
              <a:rPr lang="en-US" sz="1800" dirty="0">
                <a:solidFill>
                  <a:schemeClr val="bg1"/>
                </a:solidFill>
                <a:latin typeface="Courier" pitchFamily="2" charset="0"/>
              </a:rPr>
              <a:t>](1019)$</a:t>
            </a:r>
          </a:p>
          <a:p>
            <a:endParaRPr lang="en-US" sz="18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D0F35AEF-5215-764C-85C4-7304986C51F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AE74623-CD07-0F49-8589-090680E9625D}"/>
              </a:ext>
            </a:extLst>
          </p:cNvPr>
          <p:cNvSpPr>
            <a:spLocks noGrp="1"/>
          </p:cNvSpPr>
          <p:nvPr>
            <p:ph type="sldNum" sz="quarter" idx="12"/>
          </p:nvPr>
        </p:nvSpPr>
        <p:spPr/>
        <p:txBody>
          <a:bodyPr/>
          <a:lstStyle/>
          <a:p>
            <a:fld id="{2024AA8B-F1EC-D547-99EC-1807C0CD66CE}" type="slidenum">
              <a:rPr lang="en-US" smtClean="0"/>
              <a:t>28</a:t>
            </a:fld>
            <a:endParaRPr lang="en-US"/>
          </a:p>
        </p:txBody>
      </p:sp>
    </p:spTree>
    <p:extLst>
      <p:ext uri="{BB962C8B-B14F-4D97-AF65-F5344CB8AC3E}">
        <p14:creationId xmlns:p14="http://schemas.microsoft.com/office/powerpoint/2010/main" val="1322482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6ED7-5C5D-C947-A825-2011B9B1AD24}"/>
              </a:ext>
            </a:extLst>
          </p:cNvPr>
          <p:cNvSpPr>
            <a:spLocks noGrp="1"/>
          </p:cNvSpPr>
          <p:nvPr>
            <p:ph type="title"/>
          </p:nvPr>
        </p:nvSpPr>
        <p:spPr/>
        <p:txBody>
          <a:bodyPr/>
          <a:lstStyle/>
          <a:p>
            <a:r>
              <a:rPr lang="en-US" dirty="0" err="1"/>
              <a:t>helloWorld.py</a:t>
            </a:r>
            <a:r>
              <a:rPr lang="en-US" dirty="0"/>
              <a:t>	</a:t>
            </a:r>
          </a:p>
        </p:txBody>
      </p:sp>
      <p:sp>
        <p:nvSpPr>
          <p:cNvPr id="3" name="Content Placeholder 2">
            <a:extLst>
              <a:ext uri="{FF2B5EF4-FFF2-40B4-BE49-F238E27FC236}">
                <a16:creationId xmlns:a16="http://schemas.microsoft.com/office/drawing/2014/main" id="{4FCA41B3-CAEB-424C-9F98-49583D035775}"/>
              </a:ext>
            </a:extLst>
          </p:cNvPr>
          <p:cNvSpPr>
            <a:spLocks noGrp="1"/>
          </p:cNvSpPr>
          <p:nvPr>
            <p:ph idx="1"/>
          </p:nvPr>
        </p:nvSpPr>
        <p:spPr>
          <a:xfrm>
            <a:off x="838200" y="1690688"/>
            <a:ext cx="10515600" cy="4281849"/>
          </a:xfrm>
          <a:solidFill>
            <a:schemeClr val="tx1"/>
          </a:solidFill>
        </p:spPr>
        <p:txBody>
          <a:bodyPr>
            <a:noAutofit/>
          </a:bodyPr>
          <a:lstStyle/>
          <a:p>
            <a:r>
              <a:rPr lang="en-US" sz="1800" dirty="0">
                <a:solidFill>
                  <a:schemeClr val="bg1"/>
                </a:solidFill>
                <a:latin typeface="Courier" pitchFamily="2" charset="0"/>
              </a:rPr>
              <a:t>staff.stampede2(1005)$ </a:t>
            </a:r>
            <a:r>
              <a:rPr lang="en-US" sz="1800" dirty="0" err="1">
                <a:solidFill>
                  <a:schemeClr val="bg1"/>
                </a:solidFill>
                <a:latin typeface="Courier" pitchFamily="2" charset="0"/>
              </a:rPr>
              <a:t>idev</a:t>
            </a:r>
            <a:endParaRPr lang="en-US" sz="1800" dirty="0">
              <a:solidFill>
                <a:schemeClr val="bg1"/>
              </a:solidFill>
              <a:latin typeface="Courier" pitchFamily="2" charset="0"/>
            </a:endParaRPr>
          </a:p>
          <a:p>
            <a:r>
              <a:rPr lang="en-US" sz="1800" dirty="0">
                <a:solidFill>
                  <a:schemeClr val="bg1"/>
                </a:solidFill>
                <a:latin typeface="Courier" pitchFamily="2" charset="0"/>
              </a:rPr>
              <a:t> -&gt; Checking on the status of development queue. OK</a:t>
            </a:r>
          </a:p>
          <a:p>
            <a:r>
              <a:rPr lang="en-US" sz="1800" dirty="0">
                <a:solidFill>
                  <a:schemeClr val="bg1"/>
                </a:solidFill>
                <a:latin typeface="Courier" pitchFamily="2" charset="0"/>
              </a:rPr>
              <a:t> -&gt; Defaults file    : ~/.</a:t>
            </a:r>
            <a:r>
              <a:rPr lang="en-US" sz="1800" dirty="0" err="1">
                <a:solidFill>
                  <a:schemeClr val="bg1"/>
                </a:solidFill>
                <a:latin typeface="Courier" pitchFamily="2" charset="0"/>
              </a:rPr>
              <a:t>idevrc</a:t>
            </a:r>
            <a:r>
              <a:rPr lang="en-US" sz="1800" dirty="0">
                <a:solidFill>
                  <a:schemeClr val="bg1"/>
                </a:solidFill>
                <a:latin typeface="Courier" pitchFamily="2" charset="0"/>
              </a:rPr>
              <a:t>    </a:t>
            </a:r>
          </a:p>
          <a:p>
            <a:r>
              <a:rPr lang="en-US" sz="1800" dirty="0">
                <a:solidFill>
                  <a:schemeClr val="bg1"/>
                </a:solidFill>
                <a:latin typeface="Courier" pitchFamily="2" charset="0"/>
              </a:rPr>
              <a:t> -&gt; System           : stampede2    </a:t>
            </a:r>
          </a:p>
          <a:p>
            <a:r>
              <a:rPr lang="en-US" sz="1800" dirty="0">
                <a:solidFill>
                  <a:schemeClr val="bg1"/>
                </a:solidFill>
                <a:latin typeface="Courier" pitchFamily="2" charset="0"/>
              </a:rPr>
              <a:t> -&gt; Queue            : development    (</a:t>
            </a:r>
            <a:r>
              <a:rPr lang="en-US" sz="1800" dirty="0" err="1">
                <a:solidFill>
                  <a:schemeClr val="bg1"/>
                </a:solidFill>
                <a:latin typeface="Courier" pitchFamily="2" charset="0"/>
              </a:rPr>
              <a:t>idev</a:t>
            </a:r>
            <a:r>
              <a:rPr lang="en-US" sz="1800" dirty="0">
                <a:solidFill>
                  <a:schemeClr val="bg1"/>
                </a:solidFill>
                <a:latin typeface="Courier" pitchFamily="2" charset="0"/>
              </a:rPr>
              <a:t>  default       )</a:t>
            </a:r>
          </a:p>
          <a:p>
            <a:r>
              <a:rPr lang="en-US" sz="1800" dirty="0">
                <a:solidFill>
                  <a:schemeClr val="bg1"/>
                </a:solidFill>
                <a:latin typeface="Courier" pitchFamily="2" charset="0"/>
              </a:rPr>
              <a:t>[...]</a:t>
            </a:r>
          </a:p>
          <a:p>
            <a:endParaRPr lang="en-US" sz="1800" dirty="0">
              <a:solidFill>
                <a:schemeClr val="bg1"/>
              </a:solidFill>
              <a:latin typeface="Courier" pitchFamily="2" charset="0"/>
            </a:endParaRPr>
          </a:p>
          <a:p>
            <a:r>
              <a:rPr lang="en-US" sz="1800" dirty="0">
                <a:solidFill>
                  <a:schemeClr val="bg1"/>
                </a:solidFill>
                <a:latin typeface="Courier" pitchFamily="2" charset="0"/>
              </a:rPr>
              <a:t>c455-012[</a:t>
            </a:r>
            <a:r>
              <a:rPr lang="en-US" sz="1800" dirty="0" err="1">
                <a:solidFill>
                  <a:schemeClr val="bg1"/>
                </a:solidFill>
                <a:latin typeface="Courier" pitchFamily="2" charset="0"/>
              </a:rPr>
              <a:t>knl</a:t>
            </a:r>
            <a:r>
              <a:rPr lang="en-US" sz="1800" dirty="0">
                <a:solidFill>
                  <a:schemeClr val="bg1"/>
                </a:solidFill>
                <a:latin typeface="Courier" pitchFamily="2" charset="0"/>
              </a:rPr>
              <a:t>](1019)$ python </a:t>
            </a:r>
            <a:r>
              <a:rPr lang="en-US" sz="1800" dirty="0" err="1">
                <a:solidFill>
                  <a:schemeClr val="bg1"/>
                </a:solidFill>
                <a:latin typeface="Courier" pitchFamily="2" charset="0"/>
              </a:rPr>
              <a:t>helloWorld.py</a:t>
            </a:r>
            <a:r>
              <a:rPr lang="en-US" sz="1800" dirty="0">
                <a:solidFill>
                  <a:schemeClr val="bg1"/>
                </a:solidFill>
                <a:latin typeface="Courier" pitchFamily="2" charset="0"/>
              </a:rPr>
              <a:t> </a:t>
            </a:r>
          </a:p>
          <a:p>
            <a:r>
              <a:rPr lang="en-US" sz="1800" dirty="0">
                <a:solidFill>
                  <a:schemeClr val="bg1"/>
                </a:solidFill>
                <a:latin typeface="Courier" pitchFamily="2" charset="0"/>
              </a:rPr>
              <a:t>Hello World! Today is: </a:t>
            </a:r>
          </a:p>
          <a:p>
            <a:r>
              <a:rPr lang="en-US" sz="1800" dirty="0">
                <a:solidFill>
                  <a:schemeClr val="bg1"/>
                </a:solidFill>
                <a:latin typeface="Courier" pitchFamily="2" charset="0"/>
              </a:rPr>
              <a:t>17 Jun 2018</a:t>
            </a:r>
          </a:p>
          <a:p>
            <a:r>
              <a:rPr lang="en-US" sz="1800" dirty="0">
                <a:solidFill>
                  <a:schemeClr val="bg1"/>
                </a:solidFill>
                <a:latin typeface="Courier" pitchFamily="2" charset="0"/>
              </a:rPr>
              <a:t>c455-012[</a:t>
            </a:r>
            <a:r>
              <a:rPr lang="en-US" sz="1800" dirty="0" err="1">
                <a:solidFill>
                  <a:schemeClr val="bg1"/>
                </a:solidFill>
                <a:latin typeface="Courier" pitchFamily="2" charset="0"/>
              </a:rPr>
              <a:t>knl</a:t>
            </a:r>
            <a:r>
              <a:rPr lang="en-US" sz="1800" dirty="0">
                <a:solidFill>
                  <a:schemeClr val="bg1"/>
                </a:solidFill>
                <a:latin typeface="Courier" pitchFamily="2" charset="0"/>
              </a:rPr>
              <a:t>](1020)$</a:t>
            </a:r>
          </a:p>
          <a:p>
            <a:endParaRPr lang="en-US" sz="1800" dirty="0">
              <a:solidFill>
                <a:schemeClr val="bg1"/>
              </a:solidFill>
              <a:latin typeface="Courier" pitchFamily="2" charset="0"/>
            </a:endParaRPr>
          </a:p>
          <a:p>
            <a:endParaRPr lang="en-US" sz="18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D0F35AEF-5215-764C-85C4-7304986C51F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AE74623-CD07-0F49-8589-090680E9625D}"/>
              </a:ext>
            </a:extLst>
          </p:cNvPr>
          <p:cNvSpPr>
            <a:spLocks noGrp="1"/>
          </p:cNvSpPr>
          <p:nvPr>
            <p:ph type="sldNum" sz="quarter" idx="12"/>
          </p:nvPr>
        </p:nvSpPr>
        <p:spPr/>
        <p:txBody>
          <a:bodyPr/>
          <a:lstStyle/>
          <a:p>
            <a:fld id="{2024AA8B-F1EC-D547-99EC-1807C0CD66CE}" type="slidenum">
              <a:rPr lang="en-US" smtClean="0"/>
              <a:t>29</a:t>
            </a:fld>
            <a:endParaRPr lang="en-US"/>
          </a:p>
        </p:txBody>
      </p:sp>
    </p:spTree>
    <p:extLst>
      <p:ext uri="{BB962C8B-B14F-4D97-AF65-F5344CB8AC3E}">
        <p14:creationId xmlns:p14="http://schemas.microsoft.com/office/powerpoint/2010/main" val="323528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322E-F2FF-FF47-8AEA-01B413949C01}"/>
              </a:ext>
            </a:extLst>
          </p:cNvPr>
          <p:cNvSpPr>
            <a:spLocks noGrp="1"/>
          </p:cNvSpPr>
          <p:nvPr>
            <p:ph type="title"/>
          </p:nvPr>
        </p:nvSpPr>
        <p:spPr/>
        <p:txBody>
          <a:bodyPr/>
          <a:lstStyle/>
          <a:p>
            <a:r>
              <a:rPr lang="en-US" dirty="0"/>
              <a:t>An Overview of HPC: Stampede2</a:t>
            </a:r>
          </a:p>
        </p:txBody>
      </p:sp>
      <p:sp>
        <p:nvSpPr>
          <p:cNvPr id="3" name="Content Placeholder 2">
            <a:extLst>
              <a:ext uri="{FF2B5EF4-FFF2-40B4-BE49-F238E27FC236}">
                <a16:creationId xmlns:a16="http://schemas.microsoft.com/office/drawing/2014/main" id="{20905B22-DC57-BC4E-B281-0D0678A5046E}"/>
              </a:ext>
            </a:extLst>
          </p:cNvPr>
          <p:cNvSpPr>
            <a:spLocks noGrp="1"/>
          </p:cNvSpPr>
          <p:nvPr>
            <p:ph idx="1"/>
          </p:nvPr>
        </p:nvSpPr>
        <p:spPr>
          <a:xfrm>
            <a:off x="838199" y="1690689"/>
            <a:ext cx="10515600" cy="4665662"/>
          </a:xfrm>
        </p:spPr>
        <p:txBody>
          <a:bodyPr>
            <a:normAutofit/>
          </a:bodyPr>
          <a:lstStyle/>
          <a:p>
            <a:pPr marL="457200" indent="-457200">
              <a:buFont typeface="Arial" panose="020B0604020202020204" pitchFamily="34" charset="0"/>
              <a:buChar char="•"/>
            </a:pPr>
            <a:r>
              <a:rPr lang="en-US" dirty="0"/>
              <a:t>Peak performance: 18 PF, rank 12 in Top 500 (2017) </a:t>
            </a:r>
          </a:p>
          <a:p>
            <a:pPr marL="457200" indent="-457200">
              <a:buFont typeface="Arial" panose="020B0604020202020204" pitchFamily="34" charset="0"/>
              <a:buChar char="•"/>
            </a:pPr>
            <a:r>
              <a:rPr lang="en-US" dirty="0"/>
              <a:t>4,200 68-core Knights Landing (KNL) nodes </a:t>
            </a:r>
          </a:p>
          <a:p>
            <a:pPr marL="457200" indent="-457200">
              <a:buFont typeface="Arial" panose="020B0604020202020204" pitchFamily="34" charset="0"/>
              <a:buChar char="•"/>
            </a:pPr>
            <a:r>
              <a:rPr lang="en-US" dirty="0"/>
              <a:t>1,736 48-core Skylake (SKX) nodes </a:t>
            </a:r>
          </a:p>
          <a:p>
            <a:pPr marL="457200" indent="-457200">
              <a:buFont typeface="Arial" panose="020B0604020202020204" pitchFamily="34" charset="0"/>
              <a:buChar char="•"/>
            </a:pPr>
            <a:r>
              <a:rPr lang="en-US" dirty="0"/>
              <a:t>368,928 cores and 736,512GB memory in total </a:t>
            </a:r>
          </a:p>
          <a:p>
            <a:pPr marL="457200" indent="-457200">
              <a:buFont typeface="Arial" panose="020B0604020202020204" pitchFamily="34" charset="0"/>
              <a:buChar char="•"/>
            </a:pPr>
            <a:r>
              <a:rPr lang="en-US" dirty="0"/>
              <a:t>Interconnect: Intel’s Omni-Path Fabric Network </a:t>
            </a:r>
          </a:p>
          <a:p>
            <a:pPr marL="457200" indent="-457200">
              <a:buFont typeface="Arial" panose="020B0604020202020204" pitchFamily="34" charset="0"/>
              <a:buChar char="•"/>
            </a:pPr>
            <a:r>
              <a:rPr lang="en-US" dirty="0"/>
              <a:t>Three </a:t>
            </a:r>
            <a:r>
              <a:rPr lang="en-US" dirty="0" err="1"/>
              <a:t>Lustre</a:t>
            </a:r>
            <a:r>
              <a:rPr lang="en-US" dirty="0"/>
              <a:t> Filesystems </a:t>
            </a:r>
          </a:p>
          <a:p>
            <a:pPr marL="457200" indent="-457200">
              <a:buFont typeface="Arial" panose="020B0604020202020204" pitchFamily="34" charset="0"/>
              <a:buChar char="•"/>
            </a:pPr>
            <a:r>
              <a:rPr lang="en-US" dirty="0"/>
              <a:t>Funded by NSF through grant #ACI-1134872 </a:t>
            </a:r>
          </a:p>
          <a:p>
            <a:pPr marL="457200"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A5E4E0B1-5A02-4B42-97C0-9452C46E478D}"/>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6F2D779-6E21-4F48-92E3-78E9E3AEF668}"/>
              </a:ext>
            </a:extLst>
          </p:cNvPr>
          <p:cNvSpPr>
            <a:spLocks noGrp="1"/>
          </p:cNvSpPr>
          <p:nvPr>
            <p:ph type="sldNum" sz="quarter" idx="12"/>
          </p:nvPr>
        </p:nvSpPr>
        <p:spPr/>
        <p:txBody>
          <a:bodyPr/>
          <a:lstStyle/>
          <a:p>
            <a:fld id="{2024AA8B-F1EC-D547-99EC-1807C0CD66CE}" type="slidenum">
              <a:rPr lang="en-US" smtClean="0"/>
              <a:t>3</a:t>
            </a:fld>
            <a:endParaRPr lang="en-US"/>
          </a:p>
        </p:txBody>
      </p:sp>
    </p:spTree>
    <p:extLst>
      <p:ext uri="{BB962C8B-B14F-4D97-AF65-F5344CB8AC3E}">
        <p14:creationId xmlns:p14="http://schemas.microsoft.com/office/powerpoint/2010/main" val="308423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F5031-256E-8D42-BC52-4AD8106CCA46}"/>
              </a:ext>
            </a:extLst>
          </p:cNvPr>
          <p:cNvSpPr>
            <a:spLocks noGrp="1"/>
          </p:cNvSpPr>
          <p:nvPr>
            <p:ph type="title"/>
          </p:nvPr>
        </p:nvSpPr>
        <p:spPr/>
        <p:txBody>
          <a:bodyPr/>
          <a:lstStyle/>
          <a:p>
            <a:r>
              <a:rPr lang="en-US" dirty="0"/>
              <a:t>Types of Code	</a:t>
            </a:r>
          </a:p>
        </p:txBody>
      </p:sp>
      <p:sp>
        <p:nvSpPr>
          <p:cNvPr id="3" name="Content Placeholder 2">
            <a:extLst>
              <a:ext uri="{FF2B5EF4-FFF2-40B4-BE49-F238E27FC236}">
                <a16:creationId xmlns:a16="http://schemas.microsoft.com/office/drawing/2014/main" id="{8E1D2944-FE82-194D-BEAA-5DCC6406C524}"/>
              </a:ext>
            </a:extLst>
          </p:cNvPr>
          <p:cNvSpPr>
            <a:spLocks noGrp="1"/>
          </p:cNvSpPr>
          <p:nvPr>
            <p:ph idx="1"/>
          </p:nvPr>
        </p:nvSpPr>
        <p:spPr/>
        <p:txBody>
          <a:bodyPr/>
          <a:lstStyle/>
          <a:p>
            <a:r>
              <a:rPr lang="en-US" dirty="0"/>
              <a:t>Serial Code</a:t>
            </a:r>
          </a:p>
          <a:p>
            <a:pPr marL="914400" lvl="1" indent="-457200">
              <a:buFont typeface="Arial" panose="020B0604020202020204" pitchFamily="34" charset="0"/>
              <a:buChar char="•"/>
            </a:pPr>
            <a:r>
              <a:rPr lang="en-US" dirty="0"/>
              <a:t>Albeit a very, very small one</a:t>
            </a:r>
          </a:p>
          <a:p>
            <a:pPr marL="914400" lvl="1" indent="-457200">
              <a:buFont typeface="Arial" panose="020B0604020202020204" pitchFamily="34" charset="0"/>
              <a:buChar char="•"/>
            </a:pPr>
            <a:r>
              <a:rPr lang="en-US" dirty="0"/>
              <a:t>Single tasks, one after the other</a:t>
            </a:r>
          </a:p>
          <a:p>
            <a:pPr marL="914400" lvl="1" indent="-457200">
              <a:buFont typeface="Arial" panose="020B0604020202020204" pitchFamily="34" charset="0"/>
              <a:buChar char="•"/>
            </a:pPr>
            <a:r>
              <a:rPr lang="en-US" dirty="0"/>
              <a:t>Single node/single core</a:t>
            </a:r>
          </a:p>
          <a:p>
            <a:r>
              <a:rPr lang="en-US" dirty="0"/>
              <a:t>Parallel Code</a:t>
            </a:r>
          </a:p>
          <a:p>
            <a:pPr marL="914400" lvl="1" indent="-457200">
              <a:buFont typeface="Arial" panose="020B0604020202020204" pitchFamily="34" charset="0"/>
              <a:buChar char="•"/>
            </a:pPr>
            <a:r>
              <a:rPr lang="en-US" dirty="0"/>
              <a:t>Array or “embarrassingly parallel” jobs</a:t>
            </a:r>
          </a:p>
          <a:p>
            <a:pPr marL="914400" lvl="1" indent="-457200">
              <a:buFont typeface="Arial" panose="020B0604020202020204" pitchFamily="34" charset="0"/>
              <a:buChar char="•"/>
            </a:pPr>
            <a:r>
              <a:rPr lang="en-US" dirty="0"/>
              <a:t>Many node/many core</a:t>
            </a:r>
          </a:p>
          <a:p>
            <a:pPr marL="914400" lvl="1" indent="-457200">
              <a:buFont typeface="Arial" panose="020B0604020202020204" pitchFamily="34" charset="0"/>
              <a:buChar char="•"/>
            </a:pPr>
            <a:r>
              <a:rPr lang="en-US" dirty="0"/>
              <a:t>Uses MPI</a:t>
            </a:r>
          </a:p>
          <a:p>
            <a:pPr marL="914400" lvl="1" indent="-457200">
              <a:buFont typeface="Arial" panose="020B0604020202020204" pitchFamily="34" charset="0"/>
              <a:buChar char="•"/>
            </a:pPr>
            <a:r>
              <a:rPr lang="en-US" dirty="0"/>
              <a:t>Hybrid codes</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2D63ECA3-ACA9-CE40-887D-FB65FBBD081B}"/>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2F13025A-F710-2C43-85EF-41408F1D160C}"/>
              </a:ext>
            </a:extLst>
          </p:cNvPr>
          <p:cNvSpPr>
            <a:spLocks noGrp="1"/>
          </p:cNvSpPr>
          <p:nvPr>
            <p:ph type="sldNum" sz="quarter" idx="12"/>
          </p:nvPr>
        </p:nvSpPr>
        <p:spPr/>
        <p:txBody>
          <a:bodyPr/>
          <a:lstStyle/>
          <a:p>
            <a:fld id="{2024AA8B-F1EC-D547-99EC-1807C0CD66CE}" type="slidenum">
              <a:rPr lang="en-US" smtClean="0"/>
              <a:t>30</a:t>
            </a:fld>
            <a:endParaRPr lang="en-US"/>
          </a:p>
        </p:txBody>
      </p:sp>
    </p:spTree>
    <p:extLst>
      <p:ext uri="{BB962C8B-B14F-4D97-AF65-F5344CB8AC3E}">
        <p14:creationId xmlns:p14="http://schemas.microsoft.com/office/powerpoint/2010/main" val="403949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EFB0-6546-EC47-BB27-D0E254280DD3}"/>
              </a:ext>
            </a:extLst>
          </p:cNvPr>
          <p:cNvSpPr>
            <a:spLocks noGrp="1"/>
          </p:cNvSpPr>
          <p:nvPr>
            <p:ph type="title"/>
          </p:nvPr>
        </p:nvSpPr>
        <p:spPr/>
        <p:txBody>
          <a:bodyPr/>
          <a:lstStyle/>
          <a:p>
            <a:r>
              <a:rPr lang="en-US" dirty="0"/>
              <a:t>Message Passing Interface</a:t>
            </a:r>
          </a:p>
        </p:txBody>
      </p:sp>
      <p:sp>
        <p:nvSpPr>
          <p:cNvPr id="3" name="Content Placeholder 2">
            <a:extLst>
              <a:ext uri="{FF2B5EF4-FFF2-40B4-BE49-F238E27FC236}">
                <a16:creationId xmlns:a16="http://schemas.microsoft.com/office/drawing/2014/main" id="{9CEC3712-0450-E744-B2AD-31E036C7B990}"/>
              </a:ext>
            </a:extLst>
          </p:cNvPr>
          <p:cNvSpPr>
            <a:spLocks noGrp="1"/>
          </p:cNvSpPr>
          <p:nvPr>
            <p:ph idx="1"/>
          </p:nvPr>
        </p:nvSpPr>
        <p:spPr/>
        <p:txBody>
          <a:bodyPr/>
          <a:lstStyle/>
          <a:p>
            <a:r>
              <a:rPr lang="en-US" dirty="0" err="1">
                <a:latin typeface="Courier" pitchFamily="2" charset="0"/>
              </a:rPr>
              <a:t>ibrun</a:t>
            </a:r>
            <a:r>
              <a:rPr lang="en-US" dirty="0">
                <a:latin typeface="Courier"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is TACC specific</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“Wrapper” for </a:t>
            </a:r>
            <a:r>
              <a:rPr lang="en-US" dirty="0" err="1">
                <a:latin typeface="Courier" pitchFamily="2" charset="0"/>
                <a:ea typeface="Helvetica Neue" panose="02000503000000020004" pitchFamily="2" charset="0"/>
                <a:cs typeface="Helvetica Neue" panose="02000503000000020004" pitchFamily="2" charset="0"/>
              </a:rPr>
              <a:t>mpirun</a:t>
            </a:r>
            <a:r>
              <a:rPr lang="en-US" dirty="0">
                <a:latin typeface="Courier" pitchFamily="2" charset="0"/>
                <a:ea typeface="Helvetica Neue" panose="02000503000000020004" pitchFamily="2" charset="0"/>
                <a:cs typeface="Helvetica Neue" panose="02000503000000020004" pitchFamily="2" charset="0"/>
              </a:rPr>
              <a:t> </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Execute serial and parallel jobs across the entire node</a:t>
            </a:r>
          </a:p>
          <a:p>
            <a:pPr marL="914400" lvl="1" indent="-45720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MPI Functions</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Allows communication between all cores and all nodes </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Move data between parts of the job that need it</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Point-to-Point or Collective Communication</a:t>
            </a:r>
          </a:p>
        </p:txBody>
      </p:sp>
      <p:sp>
        <p:nvSpPr>
          <p:cNvPr id="4" name="Date Placeholder 3">
            <a:extLst>
              <a:ext uri="{FF2B5EF4-FFF2-40B4-BE49-F238E27FC236}">
                <a16:creationId xmlns:a16="http://schemas.microsoft.com/office/drawing/2014/main" id="{6CC7E2BA-E854-434C-A6EA-36D9C1BC2C87}"/>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BA0ED648-8650-E943-8091-9C81BFDB1C34}"/>
              </a:ext>
            </a:extLst>
          </p:cNvPr>
          <p:cNvSpPr>
            <a:spLocks noGrp="1"/>
          </p:cNvSpPr>
          <p:nvPr>
            <p:ph type="sldNum" sz="quarter" idx="12"/>
          </p:nvPr>
        </p:nvSpPr>
        <p:spPr/>
        <p:txBody>
          <a:bodyPr/>
          <a:lstStyle/>
          <a:p>
            <a:fld id="{2024AA8B-F1EC-D547-99EC-1807C0CD66CE}" type="slidenum">
              <a:rPr lang="en-US" smtClean="0"/>
              <a:t>31</a:t>
            </a:fld>
            <a:endParaRPr lang="en-US"/>
          </a:p>
        </p:txBody>
      </p:sp>
    </p:spTree>
    <p:extLst>
      <p:ext uri="{BB962C8B-B14F-4D97-AF65-F5344CB8AC3E}">
        <p14:creationId xmlns:p14="http://schemas.microsoft.com/office/powerpoint/2010/main" val="43009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13689-6083-494E-B41B-940D6F484B61}"/>
              </a:ext>
            </a:extLst>
          </p:cNvPr>
          <p:cNvSpPr>
            <a:spLocks noGrp="1"/>
          </p:cNvSpPr>
          <p:nvPr>
            <p:ph type="title"/>
          </p:nvPr>
        </p:nvSpPr>
        <p:spPr/>
        <p:txBody>
          <a:bodyPr/>
          <a:lstStyle/>
          <a:p>
            <a:r>
              <a:rPr lang="en-US" dirty="0"/>
              <a:t>Ex: MPI Communication</a:t>
            </a:r>
          </a:p>
        </p:txBody>
      </p:sp>
      <p:sp>
        <p:nvSpPr>
          <p:cNvPr id="3" name="Text Placeholder 2">
            <a:extLst>
              <a:ext uri="{FF2B5EF4-FFF2-40B4-BE49-F238E27FC236}">
                <a16:creationId xmlns:a16="http://schemas.microsoft.com/office/drawing/2014/main" id="{7AAFCBDF-B268-0445-9276-08C943324244}"/>
              </a:ext>
            </a:extLst>
          </p:cNvPr>
          <p:cNvSpPr>
            <a:spLocks noGrp="1"/>
          </p:cNvSpPr>
          <p:nvPr>
            <p:ph type="body" idx="1"/>
          </p:nvPr>
        </p:nvSpPr>
        <p:spPr/>
        <p:txBody>
          <a:bodyPr/>
          <a:lstStyle/>
          <a:p>
            <a:r>
              <a:rPr lang="en-US" dirty="0"/>
              <a:t>Point-to-Point</a:t>
            </a:r>
          </a:p>
        </p:txBody>
      </p:sp>
      <p:sp>
        <p:nvSpPr>
          <p:cNvPr id="5" name="Text Placeholder 4">
            <a:extLst>
              <a:ext uri="{FF2B5EF4-FFF2-40B4-BE49-F238E27FC236}">
                <a16:creationId xmlns:a16="http://schemas.microsoft.com/office/drawing/2014/main" id="{97EAB451-41A3-E14D-A1A8-5DEFAFCF4E4F}"/>
              </a:ext>
            </a:extLst>
          </p:cNvPr>
          <p:cNvSpPr>
            <a:spLocks noGrp="1"/>
          </p:cNvSpPr>
          <p:nvPr>
            <p:ph type="body" sz="quarter" idx="3"/>
          </p:nvPr>
        </p:nvSpPr>
        <p:spPr/>
        <p:txBody>
          <a:bodyPr/>
          <a:lstStyle/>
          <a:p>
            <a:r>
              <a:rPr lang="en-US" dirty="0"/>
              <a:t>Collective</a:t>
            </a:r>
          </a:p>
        </p:txBody>
      </p:sp>
      <p:graphicFrame>
        <p:nvGraphicFramePr>
          <p:cNvPr id="10" name="Content Placeholder 9">
            <a:extLst>
              <a:ext uri="{FF2B5EF4-FFF2-40B4-BE49-F238E27FC236}">
                <a16:creationId xmlns:a16="http://schemas.microsoft.com/office/drawing/2014/main" id="{BACDBBFC-60C2-B04F-9C04-555FB5659A92}"/>
              </a:ext>
            </a:extLst>
          </p:cNvPr>
          <p:cNvGraphicFramePr>
            <a:graphicFrameLocks noGrp="1"/>
          </p:cNvGraphicFramePr>
          <p:nvPr>
            <p:ph sz="quarter" idx="4"/>
            <p:extLst>
              <p:ext uri="{D42A27DB-BD31-4B8C-83A1-F6EECF244321}">
                <p14:modId xmlns:p14="http://schemas.microsoft.com/office/powerpoint/2010/main" val="2239965217"/>
              </p:ext>
            </p:extLst>
          </p:nvPr>
        </p:nvGraphicFramePr>
        <p:xfrm>
          <a:off x="6172199" y="2505075"/>
          <a:ext cx="5357813" cy="3684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a:extLst>
              <a:ext uri="{FF2B5EF4-FFF2-40B4-BE49-F238E27FC236}">
                <a16:creationId xmlns:a16="http://schemas.microsoft.com/office/drawing/2014/main" id="{E367F5E1-5820-DC49-B0EB-5F91A239307E}"/>
              </a:ext>
            </a:extLst>
          </p:cNvPr>
          <p:cNvSpPr>
            <a:spLocks noGrp="1"/>
          </p:cNvSpPr>
          <p:nvPr>
            <p:ph type="dt" sz="half" idx="10"/>
          </p:nvPr>
        </p:nvSpPr>
        <p:spPr/>
        <p:txBody>
          <a:bodyPr/>
          <a:lstStyle/>
          <a:p>
            <a:r>
              <a:rPr lang="en-US"/>
              <a:t>6/7/18</a:t>
            </a:r>
          </a:p>
        </p:txBody>
      </p:sp>
      <p:sp>
        <p:nvSpPr>
          <p:cNvPr id="8" name="Slide Number Placeholder 7">
            <a:extLst>
              <a:ext uri="{FF2B5EF4-FFF2-40B4-BE49-F238E27FC236}">
                <a16:creationId xmlns:a16="http://schemas.microsoft.com/office/drawing/2014/main" id="{B1AA1523-C397-DB40-AAAC-B7737F7D3BB6}"/>
              </a:ext>
            </a:extLst>
          </p:cNvPr>
          <p:cNvSpPr>
            <a:spLocks noGrp="1"/>
          </p:cNvSpPr>
          <p:nvPr>
            <p:ph type="sldNum" sz="quarter" idx="12"/>
          </p:nvPr>
        </p:nvSpPr>
        <p:spPr/>
        <p:txBody>
          <a:bodyPr/>
          <a:lstStyle/>
          <a:p>
            <a:fld id="{2024AA8B-F1EC-D547-99EC-1807C0CD66CE}" type="slidenum">
              <a:rPr lang="en-US" smtClean="0"/>
              <a:t>32</a:t>
            </a:fld>
            <a:endParaRPr lang="en-US"/>
          </a:p>
        </p:txBody>
      </p:sp>
      <p:sp>
        <p:nvSpPr>
          <p:cNvPr id="6" name="Rounded Rectangle 5">
            <a:extLst>
              <a:ext uri="{FF2B5EF4-FFF2-40B4-BE49-F238E27FC236}">
                <a16:creationId xmlns:a16="http://schemas.microsoft.com/office/drawing/2014/main" id="{D4BF33C6-3982-2149-9CE9-54FB95488189}"/>
              </a:ext>
            </a:extLst>
          </p:cNvPr>
          <p:cNvSpPr/>
          <p:nvPr/>
        </p:nvSpPr>
        <p:spPr>
          <a:xfrm>
            <a:off x="1060174" y="2743200"/>
            <a:ext cx="1113183" cy="59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proc 0</a:t>
            </a:r>
          </a:p>
        </p:txBody>
      </p:sp>
      <p:sp>
        <p:nvSpPr>
          <p:cNvPr id="11" name="Rounded Rectangle 10">
            <a:extLst>
              <a:ext uri="{FF2B5EF4-FFF2-40B4-BE49-F238E27FC236}">
                <a16:creationId xmlns:a16="http://schemas.microsoft.com/office/drawing/2014/main" id="{0BF7EE56-C538-FB49-AB7F-9A2AB1EDAB6B}"/>
              </a:ext>
            </a:extLst>
          </p:cNvPr>
          <p:cNvSpPr/>
          <p:nvPr/>
        </p:nvSpPr>
        <p:spPr>
          <a:xfrm>
            <a:off x="2737644" y="3581469"/>
            <a:ext cx="1113183" cy="59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proc 3</a:t>
            </a:r>
          </a:p>
        </p:txBody>
      </p:sp>
      <p:sp>
        <p:nvSpPr>
          <p:cNvPr id="12" name="Rounded Rectangle 11">
            <a:extLst>
              <a:ext uri="{FF2B5EF4-FFF2-40B4-BE49-F238E27FC236}">
                <a16:creationId xmlns:a16="http://schemas.microsoft.com/office/drawing/2014/main" id="{1AD5C6C2-75B8-8149-B93B-DE77CA9E7EDE}"/>
              </a:ext>
            </a:extLst>
          </p:cNvPr>
          <p:cNvSpPr/>
          <p:nvPr/>
        </p:nvSpPr>
        <p:spPr>
          <a:xfrm>
            <a:off x="1478081" y="4641230"/>
            <a:ext cx="1113183" cy="59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proc 7</a:t>
            </a:r>
          </a:p>
        </p:txBody>
      </p:sp>
      <p:sp>
        <p:nvSpPr>
          <p:cNvPr id="13" name="Rounded Rectangle 12">
            <a:extLst>
              <a:ext uri="{FF2B5EF4-FFF2-40B4-BE49-F238E27FC236}">
                <a16:creationId xmlns:a16="http://schemas.microsoft.com/office/drawing/2014/main" id="{104F5396-D4F0-664F-B643-CC280F42096C}"/>
              </a:ext>
            </a:extLst>
          </p:cNvPr>
          <p:cNvSpPr/>
          <p:nvPr/>
        </p:nvSpPr>
        <p:spPr>
          <a:xfrm>
            <a:off x="4415113" y="3211513"/>
            <a:ext cx="1113183" cy="59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proc 4</a:t>
            </a:r>
          </a:p>
        </p:txBody>
      </p:sp>
      <p:sp>
        <p:nvSpPr>
          <p:cNvPr id="14" name="Rounded Rectangle 13">
            <a:extLst>
              <a:ext uri="{FF2B5EF4-FFF2-40B4-BE49-F238E27FC236}">
                <a16:creationId xmlns:a16="http://schemas.microsoft.com/office/drawing/2014/main" id="{47CD3A72-E2E2-9342-AF51-67528A131533}"/>
              </a:ext>
            </a:extLst>
          </p:cNvPr>
          <p:cNvSpPr/>
          <p:nvPr/>
        </p:nvSpPr>
        <p:spPr>
          <a:xfrm>
            <a:off x="3226903" y="5237578"/>
            <a:ext cx="1113183" cy="596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Neue" panose="02000503000000020004" pitchFamily="2" charset="0"/>
                <a:ea typeface="Helvetica Neue" panose="02000503000000020004" pitchFamily="2" charset="0"/>
                <a:cs typeface="Helvetica Neue" panose="02000503000000020004" pitchFamily="2" charset="0"/>
              </a:rPr>
              <a:t>proc 9</a:t>
            </a:r>
          </a:p>
        </p:txBody>
      </p:sp>
      <p:cxnSp>
        <p:nvCxnSpPr>
          <p:cNvPr id="16" name="Curved Connector 15">
            <a:extLst>
              <a:ext uri="{FF2B5EF4-FFF2-40B4-BE49-F238E27FC236}">
                <a16:creationId xmlns:a16="http://schemas.microsoft.com/office/drawing/2014/main" id="{30B3799D-1BF8-1A40-BC60-256ADBD5B719}"/>
              </a:ext>
            </a:extLst>
          </p:cNvPr>
          <p:cNvCxnSpPr>
            <a:stCxn id="6" idx="3"/>
            <a:endCxn id="11" idx="0"/>
          </p:cNvCxnSpPr>
          <p:nvPr/>
        </p:nvCxnSpPr>
        <p:spPr>
          <a:xfrm>
            <a:off x="2173357" y="3041374"/>
            <a:ext cx="1120879" cy="540095"/>
          </a:xfrm>
          <a:prstGeom prst="curvedConnector2">
            <a:avLst/>
          </a:prstGeom>
          <a:ln w="63500">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836B27F4-D2FE-474F-A519-31F89A6AF504}"/>
              </a:ext>
            </a:extLst>
          </p:cNvPr>
          <p:cNvCxnSpPr>
            <a:stCxn id="6" idx="2"/>
            <a:endCxn id="14" idx="0"/>
          </p:cNvCxnSpPr>
          <p:nvPr/>
        </p:nvCxnSpPr>
        <p:spPr>
          <a:xfrm rot="16200000" flipH="1">
            <a:off x="1751115" y="3205198"/>
            <a:ext cx="1898030" cy="2166729"/>
          </a:xfrm>
          <a:prstGeom prst="curvedConnector3">
            <a:avLst/>
          </a:prstGeom>
          <a:ln w="63500">
            <a:solidFill>
              <a:schemeClr val="accent1">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85D7DA3-9F82-8240-B518-54DA11D95001}"/>
              </a:ext>
            </a:extLst>
          </p:cNvPr>
          <p:cNvCxnSpPr>
            <a:stCxn id="11" idx="2"/>
            <a:endCxn id="12" idx="3"/>
          </p:cNvCxnSpPr>
          <p:nvPr/>
        </p:nvCxnSpPr>
        <p:spPr>
          <a:xfrm rot="5400000">
            <a:off x="2561957" y="4207124"/>
            <a:ext cx="761587" cy="702972"/>
          </a:xfrm>
          <a:prstGeom prst="curvedConnector2">
            <a:avLst/>
          </a:prstGeom>
          <a:ln w="635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2DDFF46-D897-9F4D-A00D-0C2B6CB08492}"/>
              </a:ext>
            </a:extLst>
          </p:cNvPr>
          <p:cNvCxnSpPr>
            <a:stCxn id="13" idx="2"/>
            <a:endCxn id="14" idx="3"/>
          </p:cNvCxnSpPr>
          <p:nvPr/>
        </p:nvCxnSpPr>
        <p:spPr>
          <a:xfrm rot="5400000">
            <a:off x="3791951" y="4355997"/>
            <a:ext cx="1727891" cy="631619"/>
          </a:xfrm>
          <a:prstGeom prst="curvedConnector2">
            <a:avLst/>
          </a:prstGeom>
          <a:ln w="635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83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20262D-165A-D146-967C-DB00B5DBBB4F}"/>
              </a:ext>
            </a:extLst>
          </p:cNvPr>
          <p:cNvSpPr/>
          <p:nvPr/>
        </p:nvSpPr>
        <p:spPr>
          <a:xfrm>
            <a:off x="3043451" y="805219"/>
            <a:ext cx="7014950" cy="5227092"/>
          </a:xfrm>
          <a:prstGeom prst="rect">
            <a:avLst/>
          </a:prstGeom>
        </p:spPr>
        <p:txBody>
          <a:bodyPr wrap="square">
            <a:spAutoFit/>
          </a:bodyPr>
          <a:lstStyle/>
          <a:p>
            <a:r>
              <a:rPr lang="en-US" dirty="0">
                <a:latin typeface="Courier" pitchFamily="2" charset="0"/>
              </a:rPr>
              <a:t>#!/</a:t>
            </a:r>
            <a:r>
              <a:rPr lang="en-US" dirty="0" err="1">
                <a:latin typeface="Courier" pitchFamily="2" charset="0"/>
              </a:rPr>
              <a:t>usr</a:t>
            </a:r>
            <a:r>
              <a:rPr lang="en-US" dirty="0">
                <a:latin typeface="Courier" pitchFamily="2" charset="0"/>
              </a:rPr>
              <a:t>/bin/</a:t>
            </a:r>
            <a:r>
              <a:rPr lang="en-US" dirty="0" err="1">
                <a:latin typeface="Courier" pitchFamily="2" charset="0"/>
              </a:rPr>
              <a:t>env</a:t>
            </a:r>
            <a:r>
              <a:rPr lang="en-US" dirty="0">
                <a:latin typeface="Courier" pitchFamily="2" charset="0"/>
              </a:rPr>
              <a:t> python</a:t>
            </a:r>
          </a:p>
          <a:p>
            <a:r>
              <a:rPr lang="en-US" dirty="0">
                <a:latin typeface="Courier" pitchFamily="2" charset="0"/>
              </a:rPr>
              <a:t>"""</a:t>
            </a:r>
          </a:p>
          <a:p>
            <a:r>
              <a:rPr lang="en-US" dirty="0">
                <a:latin typeface="Courier" pitchFamily="2" charset="0"/>
              </a:rPr>
              <a:t>Parallel Hello World</a:t>
            </a:r>
          </a:p>
          <a:p>
            <a:r>
              <a:rPr lang="en-US" dirty="0">
                <a:latin typeface="Courier" pitchFamily="2" charset="0"/>
              </a:rPr>
              <a:t>"""</a:t>
            </a:r>
          </a:p>
          <a:p>
            <a:br>
              <a:rPr lang="en-US" dirty="0">
                <a:latin typeface="Courier" pitchFamily="2" charset="0"/>
              </a:rPr>
            </a:br>
            <a:endParaRPr lang="en-US" dirty="0">
              <a:latin typeface="Courier" pitchFamily="2" charset="0"/>
            </a:endParaRPr>
          </a:p>
          <a:p>
            <a:r>
              <a:rPr lang="en-US" dirty="0">
                <a:latin typeface="Courier" pitchFamily="2" charset="0"/>
              </a:rPr>
              <a:t>from mpi4py import MPI</a:t>
            </a:r>
          </a:p>
          <a:p>
            <a:r>
              <a:rPr lang="en-US" dirty="0">
                <a:latin typeface="Courier" pitchFamily="2" charset="0"/>
              </a:rPr>
              <a:t>import sys</a:t>
            </a:r>
          </a:p>
          <a:p>
            <a:br>
              <a:rPr lang="en-US" dirty="0">
                <a:latin typeface="Courier" pitchFamily="2" charset="0"/>
              </a:rPr>
            </a:br>
            <a:endParaRPr lang="en-US" dirty="0">
              <a:latin typeface="Courier" pitchFamily="2" charset="0"/>
            </a:endParaRPr>
          </a:p>
          <a:p>
            <a:r>
              <a:rPr lang="en-US" dirty="0">
                <a:latin typeface="Courier" pitchFamily="2" charset="0"/>
              </a:rPr>
              <a:t>size = </a:t>
            </a:r>
            <a:r>
              <a:rPr lang="en-US" dirty="0" err="1">
                <a:latin typeface="Courier" pitchFamily="2" charset="0"/>
              </a:rPr>
              <a:t>MPI.COMM_WORLD.Get_size</a:t>
            </a:r>
            <a:r>
              <a:rPr lang="en-US" dirty="0">
                <a:latin typeface="Courier" pitchFamily="2" charset="0"/>
              </a:rPr>
              <a:t>()</a:t>
            </a:r>
          </a:p>
          <a:p>
            <a:r>
              <a:rPr lang="en-US" dirty="0">
                <a:latin typeface="Courier" pitchFamily="2" charset="0"/>
              </a:rPr>
              <a:t>rank = </a:t>
            </a:r>
            <a:r>
              <a:rPr lang="en-US" dirty="0" err="1">
                <a:latin typeface="Courier" pitchFamily="2" charset="0"/>
              </a:rPr>
              <a:t>MPI.COMM_WORLD.Get_rank</a:t>
            </a:r>
            <a:r>
              <a:rPr lang="en-US" dirty="0">
                <a:latin typeface="Courier" pitchFamily="2" charset="0"/>
              </a:rPr>
              <a:t>()</a:t>
            </a:r>
          </a:p>
          <a:p>
            <a:r>
              <a:rPr lang="en-US" dirty="0">
                <a:latin typeface="Courier" pitchFamily="2" charset="0"/>
              </a:rPr>
              <a:t>name = </a:t>
            </a:r>
            <a:r>
              <a:rPr lang="en-US" dirty="0" err="1">
                <a:latin typeface="Courier" pitchFamily="2" charset="0"/>
              </a:rPr>
              <a:t>MPI.Get_processor_name</a:t>
            </a:r>
            <a:r>
              <a:rPr lang="en-US" dirty="0">
                <a:latin typeface="Courier" pitchFamily="2" charset="0"/>
              </a:rPr>
              <a:t>()</a:t>
            </a:r>
          </a:p>
          <a:p>
            <a:br>
              <a:rPr lang="en-US" dirty="0">
                <a:latin typeface="Courier" pitchFamily="2" charset="0"/>
              </a:rPr>
            </a:br>
            <a:endParaRPr lang="en-US" dirty="0">
              <a:latin typeface="Courier" pitchFamily="2" charset="0"/>
            </a:endParaRPr>
          </a:p>
          <a:p>
            <a:r>
              <a:rPr lang="en-US" dirty="0" err="1">
                <a:latin typeface="Courier" pitchFamily="2" charset="0"/>
              </a:rPr>
              <a:t>sys.stdout.write</a:t>
            </a:r>
            <a:r>
              <a:rPr lang="en-US" dirty="0">
                <a:latin typeface="Courier" pitchFamily="2" charset="0"/>
              </a:rPr>
              <a:t>(</a:t>
            </a:r>
          </a:p>
          <a:p>
            <a:r>
              <a:rPr lang="en-US" dirty="0">
                <a:latin typeface="Courier" pitchFamily="2" charset="0"/>
              </a:rPr>
              <a:t>"Hello, World! I am process %d of %d on %s.\n"</a:t>
            </a:r>
          </a:p>
          <a:p>
            <a:r>
              <a:rPr lang="en-US" dirty="0">
                <a:latin typeface="Courier" pitchFamily="2" charset="0"/>
              </a:rPr>
              <a:t>% (rank, size, name))</a:t>
            </a:r>
          </a:p>
        </p:txBody>
      </p:sp>
      <p:sp>
        <p:nvSpPr>
          <p:cNvPr id="8" name="Date Placeholder 7">
            <a:extLst>
              <a:ext uri="{FF2B5EF4-FFF2-40B4-BE49-F238E27FC236}">
                <a16:creationId xmlns:a16="http://schemas.microsoft.com/office/drawing/2014/main" id="{DA3AFAD6-8E77-674E-9E50-C24AAA7C1687}"/>
              </a:ext>
            </a:extLst>
          </p:cNvPr>
          <p:cNvSpPr>
            <a:spLocks noGrp="1"/>
          </p:cNvSpPr>
          <p:nvPr>
            <p:ph type="dt" sz="half" idx="10"/>
          </p:nvPr>
        </p:nvSpPr>
        <p:spPr/>
        <p:txBody>
          <a:bodyPr/>
          <a:lstStyle/>
          <a:p>
            <a:r>
              <a:rPr lang="en-US"/>
              <a:t>6/7/18</a:t>
            </a:r>
          </a:p>
        </p:txBody>
      </p:sp>
      <p:sp>
        <p:nvSpPr>
          <p:cNvPr id="9" name="Slide Number Placeholder 8">
            <a:extLst>
              <a:ext uri="{FF2B5EF4-FFF2-40B4-BE49-F238E27FC236}">
                <a16:creationId xmlns:a16="http://schemas.microsoft.com/office/drawing/2014/main" id="{63F609CC-67CD-E146-ADF7-F1245D943811}"/>
              </a:ext>
            </a:extLst>
          </p:cNvPr>
          <p:cNvSpPr>
            <a:spLocks noGrp="1"/>
          </p:cNvSpPr>
          <p:nvPr>
            <p:ph type="sldNum" sz="quarter" idx="12"/>
          </p:nvPr>
        </p:nvSpPr>
        <p:spPr/>
        <p:txBody>
          <a:bodyPr/>
          <a:lstStyle/>
          <a:p>
            <a:fld id="{2024AA8B-F1EC-D547-99EC-1807C0CD66CE}" type="slidenum">
              <a:rPr lang="en-US" smtClean="0"/>
              <a:t>33</a:t>
            </a:fld>
            <a:endParaRPr lang="en-US"/>
          </a:p>
        </p:txBody>
      </p:sp>
    </p:spTree>
    <p:extLst>
      <p:ext uri="{BB962C8B-B14F-4D97-AF65-F5344CB8AC3E}">
        <p14:creationId xmlns:p14="http://schemas.microsoft.com/office/powerpoint/2010/main" val="2440570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6ED7-5C5D-C947-A825-2011B9B1AD24}"/>
              </a:ext>
            </a:extLst>
          </p:cNvPr>
          <p:cNvSpPr>
            <a:spLocks noGrp="1"/>
          </p:cNvSpPr>
          <p:nvPr>
            <p:ph type="title"/>
          </p:nvPr>
        </p:nvSpPr>
        <p:spPr/>
        <p:txBody>
          <a:bodyPr/>
          <a:lstStyle/>
          <a:p>
            <a:r>
              <a:rPr lang="en-US" dirty="0"/>
              <a:t>Parallel </a:t>
            </a:r>
            <a:r>
              <a:rPr lang="en-US" dirty="0" err="1"/>
              <a:t>helloWorld.py</a:t>
            </a:r>
            <a:r>
              <a:rPr lang="en-US" dirty="0"/>
              <a:t>	</a:t>
            </a:r>
          </a:p>
        </p:txBody>
      </p:sp>
      <p:sp>
        <p:nvSpPr>
          <p:cNvPr id="3" name="Content Placeholder 2">
            <a:extLst>
              <a:ext uri="{FF2B5EF4-FFF2-40B4-BE49-F238E27FC236}">
                <a16:creationId xmlns:a16="http://schemas.microsoft.com/office/drawing/2014/main" id="{4FCA41B3-CAEB-424C-9F98-49583D035775}"/>
              </a:ext>
            </a:extLst>
          </p:cNvPr>
          <p:cNvSpPr>
            <a:spLocks noGrp="1"/>
          </p:cNvSpPr>
          <p:nvPr>
            <p:ph idx="1"/>
          </p:nvPr>
        </p:nvSpPr>
        <p:spPr>
          <a:xfrm>
            <a:off x="838200" y="1690688"/>
            <a:ext cx="10515600" cy="4281849"/>
          </a:xfrm>
          <a:solidFill>
            <a:schemeClr val="tx1"/>
          </a:solidFill>
        </p:spPr>
        <p:txBody>
          <a:bodyPr>
            <a:noAutofit/>
          </a:bodyPr>
          <a:lstStyle/>
          <a:p>
            <a:r>
              <a:rPr lang="en-US" sz="1800" dirty="0">
                <a:solidFill>
                  <a:schemeClr val="bg1"/>
                </a:solidFill>
                <a:latin typeface="Courier" pitchFamily="2" charset="0"/>
              </a:rPr>
              <a:t>c455-012[</a:t>
            </a:r>
            <a:r>
              <a:rPr lang="en-US" sz="1800" dirty="0" err="1">
                <a:solidFill>
                  <a:schemeClr val="bg1"/>
                </a:solidFill>
                <a:latin typeface="Courier" pitchFamily="2" charset="0"/>
              </a:rPr>
              <a:t>knl</a:t>
            </a:r>
            <a:r>
              <a:rPr lang="en-US" sz="1800" dirty="0">
                <a:solidFill>
                  <a:schemeClr val="bg1"/>
                </a:solidFill>
                <a:latin typeface="Courier" pitchFamily="2" charset="0"/>
              </a:rPr>
              <a:t>](1019)$ </a:t>
            </a:r>
            <a:r>
              <a:rPr lang="en-US" sz="1800" dirty="0" err="1">
                <a:solidFill>
                  <a:schemeClr val="bg1"/>
                </a:solidFill>
                <a:latin typeface="Courier" pitchFamily="2" charset="0"/>
              </a:rPr>
              <a:t>ibrun</a:t>
            </a:r>
            <a:r>
              <a:rPr lang="en-US" sz="1800" dirty="0">
                <a:solidFill>
                  <a:schemeClr val="bg1"/>
                </a:solidFill>
                <a:latin typeface="Courier" pitchFamily="2" charset="0"/>
              </a:rPr>
              <a:t> python </a:t>
            </a:r>
            <a:r>
              <a:rPr lang="en-US" sz="1800" dirty="0" err="1">
                <a:solidFill>
                  <a:schemeClr val="bg1"/>
                </a:solidFill>
                <a:latin typeface="Courier" pitchFamily="2" charset="0"/>
              </a:rPr>
              <a:t>helloParallel.py</a:t>
            </a:r>
            <a:r>
              <a:rPr lang="en-US" sz="1800" dirty="0">
                <a:solidFill>
                  <a:schemeClr val="bg1"/>
                </a:solidFill>
                <a:latin typeface="Courier" pitchFamily="2" charset="0"/>
              </a:rPr>
              <a:t> </a:t>
            </a:r>
          </a:p>
          <a:p>
            <a:r>
              <a:rPr lang="en-US" sz="1800" dirty="0">
                <a:solidFill>
                  <a:schemeClr val="bg1"/>
                </a:solidFill>
                <a:latin typeface="Courier" pitchFamily="2" charset="0"/>
              </a:rPr>
              <a:t>TACC:  Starting up job 1595632 </a:t>
            </a:r>
          </a:p>
          <a:p>
            <a:r>
              <a:rPr lang="en-US" sz="1800" dirty="0">
                <a:solidFill>
                  <a:schemeClr val="bg1"/>
                </a:solidFill>
                <a:latin typeface="Courier" pitchFamily="2" charset="0"/>
              </a:rPr>
              <a:t>TACC:  Starting parallel tasks... </a:t>
            </a:r>
          </a:p>
          <a:p>
            <a:r>
              <a:rPr lang="en-US" sz="1800" dirty="0">
                <a:solidFill>
                  <a:schemeClr val="bg1"/>
                </a:solidFill>
                <a:latin typeface="Courier" pitchFamily="2" charset="0"/>
              </a:rPr>
              <a:t>Hello, World! I am process 1 of 68 on c456-042.stampede2.tacc.utexas.edu.</a:t>
            </a:r>
          </a:p>
          <a:p>
            <a:r>
              <a:rPr lang="en-US" sz="1800" dirty="0">
                <a:solidFill>
                  <a:schemeClr val="bg1"/>
                </a:solidFill>
                <a:latin typeface="Courier" pitchFamily="2" charset="0"/>
              </a:rPr>
              <a:t>Hello, World! I am process 49 of 68 on c456-042.stampede2.tacc.utexas.edu.</a:t>
            </a:r>
          </a:p>
          <a:p>
            <a:r>
              <a:rPr lang="en-US" sz="1800" dirty="0">
                <a:solidFill>
                  <a:schemeClr val="bg1"/>
                </a:solidFill>
                <a:latin typeface="Courier" pitchFamily="2" charset="0"/>
              </a:rPr>
              <a:t>Hello, World! I am process 66 of 68 on c456-042.stampede2.tacc.utexas.edu.</a:t>
            </a:r>
          </a:p>
          <a:p>
            <a:r>
              <a:rPr lang="en-US" sz="1800" dirty="0">
                <a:solidFill>
                  <a:schemeClr val="bg1"/>
                </a:solidFill>
                <a:latin typeface="Courier" pitchFamily="2" charset="0"/>
              </a:rPr>
              <a:t>Hello, World! I am process 67 of 68 on c456-042.stampede2.tacc.utexas.edu.</a:t>
            </a:r>
          </a:p>
          <a:p>
            <a:r>
              <a:rPr lang="en-US" sz="1800" dirty="0">
                <a:solidFill>
                  <a:schemeClr val="bg1"/>
                </a:solidFill>
                <a:latin typeface="Courier" pitchFamily="2" charset="0"/>
              </a:rPr>
              <a:t>Hello, World! I am process 64 of 68 on c456-042.stampede2.tacc.utexas.edu.</a:t>
            </a:r>
          </a:p>
          <a:p>
            <a:r>
              <a:rPr lang="en-US" sz="1800" dirty="0">
                <a:solidFill>
                  <a:schemeClr val="bg1"/>
                </a:solidFill>
                <a:latin typeface="Courier" pitchFamily="2" charset="0"/>
              </a:rPr>
              <a:t>...</a:t>
            </a:r>
          </a:p>
          <a:p>
            <a:r>
              <a:rPr lang="en-US" sz="1800" dirty="0">
                <a:solidFill>
                  <a:schemeClr val="bg1"/>
                </a:solidFill>
                <a:latin typeface="Courier" pitchFamily="2" charset="0"/>
              </a:rPr>
              <a:t>TACC:  Shutdown complete. Exiting. </a:t>
            </a:r>
          </a:p>
          <a:p>
            <a:endParaRPr lang="en-US" sz="18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D0F35AEF-5215-764C-85C4-7304986C51F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AE74623-CD07-0F49-8589-090680E9625D}"/>
              </a:ext>
            </a:extLst>
          </p:cNvPr>
          <p:cNvSpPr>
            <a:spLocks noGrp="1"/>
          </p:cNvSpPr>
          <p:nvPr>
            <p:ph type="sldNum" sz="quarter" idx="12"/>
          </p:nvPr>
        </p:nvSpPr>
        <p:spPr/>
        <p:txBody>
          <a:bodyPr/>
          <a:lstStyle/>
          <a:p>
            <a:fld id="{2024AA8B-F1EC-D547-99EC-1807C0CD66CE}" type="slidenum">
              <a:rPr lang="en-US" smtClean="0"/>
              <a:t>34</a:t>
            </a:fld>
            <a:endParaRPr lang="en-US"/>
          </a:p>
        </p:txBody>
      </p:sp>
    </p:spTree>
    <p:extLst>
      <p:ext uri="{BB962C8B-B14F-4D97-AF65-F5344CB8AC3E}">
        <p14:creationId xmlns:p14="http://schemas.microsoft.com/office/powerpoint/2010/main" val="2537374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8901-74F3-264B-AF36-626BC9852AB0}"/>
              </a:ext>
            </a:extLst>
          </p:cNvPr>
          <p:cNvSpPr>
            <a:spLocks noGrp="1"/>
          </p:cNvSpPr>
          <p:nvPr>
            <p:ph type="title"/>
          </p:nvPr>
        </p:nvSpPr>
        <p:spPr/>
        <p:txBody>
          <a:bodyPr/>
          <a:lstStyle/>
          <a:p>
            <a:r>
              <a:rPr lang="en-US" dirty="0"/>
              <a:t>Submitting a Job	</a:t>
            </a:r>
          </a:p>
        </p:txBody>
      </p:sp>
      <p:sp>
        <p:nvSpPr>
          <p:cNvPr id="3" name="Content Placeholder 2">
            <a:extLst>
              <a:ext uri="{FF2B5EF4-FFF2-40B4-BE49-F238E27FC236}">
                <a16:creationId xmlns:a16="http://schemas.microsoft.com/office/drawing/2014/main" id="{4ACD1534-B5D1-914B-904B-8C009CF6439C}"/>
              </a:ext>
            </a:extLst>
          </p:cNvPr>
          <p:cNvSpPr>
            <a:spLocks noGrp="1"/>
          </p:cNvSpPr>
          <p:nvPr>
            <p:ph idx="1"/>
          </p:nvPr>
        </p:nvSpPr>
        <p:spPr/>
        <p:txBody>
          <a:bodyPr/>
          <a:lstStyle/>
          <a:p>
            <a:r>
              <a:rPr lang="en-US" dirty="0"/>
              <a:t>Why submit? </a:t>
            </a:r>
          </a:p>
          <a:p>
            <a:pPr marL="914400" lvl="1" indent="-457200">
              <a:buFont typeface="Arial" panose="020B0604020202020204" pitchFamily="34" charset="0"/>
              <a:buChar char="•"/>
            </a:pPr>
            <a:r>
              <a:rPr lang="en-US" dirty="0"/>
              <a:t>Larger jobs, more nodes </a:t>
            </a:r>
          </a:p>
          <a:p>
            <a:pPr marL="914400" lvl="1" indent="-457200">
              <a:buFont typeface="Arial" panose="020B0604020202020204" pitchFamily="34" charset="0"/>
              <a:buChar char="•"/>
            </a:pPr>
            <a:r>
              <a:rPr lang="en-US" dirty="0"/>
              <a:t>You don’t have to watch it in real time</a:t>
            </a:r>
          </a:p>
          <a:p>
            <a:pPr marL="914400" lvl="1" indent="-457200">
              <a:buFont typeface="Arial" panose="020B0604020202020204" pitchFamily="34" charset="0"/>
              <a:buChar char="•"/>
            </a:pPr>
            <a:r>
              <a:rPr lang="en-US" dirty="0"/>
              <a:t>Run multiple jobs simultaneously</a:t>
            </a:r>
          </a:p>
          <a:p>
            <a:r>
              <a:rPr lang="en-US" dirty="0"/>
              <a:t>Queues</a:t>
            </a:r>
          </a:p>
          <a:p>
            <a:pPr marL="914400" lvl="1" indent="-457200">
              <a:buFont typeface="Arial" panose="020B0604020202020204" pitchFamily="34" charset="0"/>
              <a:buChar char="•"/>
            </a:pPr>
            <a:r>
              <a:rPr lang="en-US" dirty="0"/>
              <a:t>Pick the queues that suit your needs</a:t>
            </a:r>
          </a:p>
          <a:p>
            <a:pPr marL="914400" lvl="1" indent="-457200">
              <a:buFont typeface="Arial" panose="020B0604020202020204" pitchFamily="34" charset="0"/>
              <a:buChar char="•"/>
            </a:pPr>
            <a:r>
              <a:rPr lang="en-US" dirty="0"/>
              <a:t>Don’t request more resources than you need</a:t>
            </a:r>
          </a:p>
          <a:p>
            <a:pPr marL="914400" lvl="1" indent="-457200">
              <a:buFont typeface="Arial" panose="020B0604020202020204" pitchFamily="34" charset="0"/>
              <a:buChar char="•"/>
            </a:pPr>
            <a:r>
              <a:rPr lang="en-US" dirty="0"/>
              <a:t>Remember this is a shared resource</a:t>
            </a:r>
          </a:p>
          <a:p>
            <a:pPr marL="914400" lvl="1" indent="-457200">
              <a:buFont typeface="Arial" panose="020B0604020202020204" pitchFamily="34" charset="0"/>
              <a:buChar char="•"/>
            </a:pPr>
            <a:endParaRPr lang="en-US" dirty="0"/>
          </a:p>
          <a:p>
            <a:pPr algn="ctr"/>
            <a:r>
              <a:rPr lang="en-US" dirty="0">
                <a:solidFill>
                  <a:srgbClr val="FF0000"/>
                </a:solidFill>
              </a:rPr>
              <a:t>Never run on a login node!</a:t>
            </a:r>
          </a:p>
        </p:txBody>
      </p:sp>
      <p:sp>
        <p:nvSpPr>
          <p:cNvPr id="4" name="Date Placeholder 3">
            <a:extLst>
              <a:ext uri="{FF2B5EF4-FFF2-40B4-BE49-F238E27FC236}">
                <a16:creationId xmlns:a16="http://schemas.microsoft.com/office/drawing/2014/main" id="{98D0101E-01BB-1D43-BC8F-37A56A713407}"/>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06AA7D0-D947-2D4A-922C-BE1ECE7C0CA8}"/>
              </a:ext>
            </a:extLst>
          </p:cNvPr>
          <p:cNvSpPr>
            <a:spLocks noGrp="1"/>
          </p:cNvSpPr>
          <p:nvPr>
            <p:ph type="sldNum" sz="quarter" idx="12"/>
          </p:nvPr>
        </p:nvSpPr>
        <p:spPr/>
        <p:txBody>
          <a:bodyPr/>
          <a:lstStyle/>
          <a:p>
            <a:fld id="{2024AA8B-F1EC-D547-99EC-1807C0CD66CE}" type="slidenum">
              <a:rPr lang="en-US" smtClean="0"/>
              <a:t>35</a:t>
            </a:fld>
            <a:endParaRPr lang="en-US"/>
          </a:p>
        </p:txBody>
      </p:sp>
    </p:spTree>
    <p:extLst>
      <p:ext uri="{BB962C8B-B14F-4D97-AF65-F5344CB8AC3E}">
        <p14:creationId xmlns:p14="http://schemas.microsoft.com/office/powerpoint/2010/main" val="781452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BE04B-2E44-1B4B-9E68-0F444F3C84DE}"/>
              </a:ext>
            </a:extLst>
          </p:cNvPr>
          <p:cNvSpPr>
            <a:spLocks noGrp="1"/>
          </p:cNvSpPr>
          <p:nvPr>
            <p:ph type="dt" sz="half" idx="10"/>
          </p:nvPr>
        </p:nvSpPr>
        <p:spPr>
          <a:xfrm>
            <a:off x="9318172" y="6356350"/>
            <a:ext cx="783772" cy="365125"/>
          </a:xfrm>
        </p:spPr>
        <p:txBody>
          <a:bodyPr/>
          <a:lstStyle/>
          <a:p>
            <a:r>
              <a:rPr lang="en-US"/>
              <a:t>6/7/18</a:t>
            </a:r>
          </a:p>
        </p:txBody>
      </p:sp>
      <p:sp>
        <p:nvSpPr>
          <p:cNvPr id="3" name="Slide Number Placeholder 2">
            <a:extLst>
              <a:ext uri="{FF2B5EF4-FFF2-40B4-BE49-F238E27FC236}">
                <a16:creationId xmlns:a16="http://schemas.microsoft.com/office/drawing/2014/main" id="{FFCD839C-5C1F-4E43-89BA-C1D58F194839}"/>
              </a:ext>
            </a:extLst>
          </p:cNvPr>
          <p:cNvSpPr>
            <a:spLocks noGrp="1"/>
          </p:cNvSpPr>
          <p:nvPr>
            <p:ph type="sldNum" sz="quarter" idx="12"/>
          </p:nvPr>
        </p:nvSpPr>
        <p:spPr>
          <a:xfrm>
            <a:off x="10570028" y="6356350"/>
            <a:ext cx="783771" cy="365125"/>
          </a:xfrm>
        </p:spPr>
        <p:txBody>
          <a:bodyPr/>
          <a:lstStyle/>
          <a:p>
            <a:fld id="{2024AA8B-F1EC-D547-99EC-1807C0CD66CE}" type="slidenum">
              <a:rPr lang="en-US" smtClean="0"/>
              <a:t>36</a:t>
            </a:fld>
            <a:endParaRPr lang="en-US"/>
          </a:p>
        </p:txBody>
      </p:sp>
      <p:graphicFrame>
        <p:nvGraphicFramePr>
          <p:cNvPr id="4" name="Table 3">
            <a:extLst>
              <a:ext uri="{FF2B5EF4-FFF2-40B4-BE49-F238E27FC236}">
                <a16:creationId xmlns:a16="http://schemas.microsoft.com/office/drawing/2014/main" id="{02A7304C-50E8-AB41-900C-9C6DB516214C}"/>
              </a:ext>
            </a:extLst>
          </p:cNvPr>
          <p:cNvGraphicFramePr>
            <a:graphicFrameLocks noGrp="1"/>
          </p:cNvGraphicFramePr>
          <p:nvPr>
            <p:extLst>
              <p:ext uri="{D42A27DB-BD31-4B8C-83A1-F6EECF244321}">
                <p14:modId xmlns:p14="http://schemas.microsoft.com/office/powerpoint/2010/main" val="3553951719"/>
              </p:ext>
            </p:extLst>
          </p:nvPr>
        </p:nvGraphicFramePr>
        <p:xfrm>
          <a:off x="740778" y="578734"/>
          <a:ext cx="10705620" cy="5127588"/>
        </p:xfrm>
        <a:graphic>
          <a:graphicData uri="http://schemas.openxmlformats.org/drawingml/2006/table">
            <a:tbl>
              <a:tblPr firstRow="1" bandRow="1">
                <a:tableStyleId>{5C22544A-7EE6-4342-B048-85BDC9FD1C3A}</a:tableStyleId>
              </a:tblPr>
              <a:tblGrid>
                <a:gridCol w="1784270">
                  <a:extLst>
                    <a:ext uri="{9D8B030D-6E8A-4147-A177-3AD203B41FA5}">
                      <a16:colId xmlns:a16="http://schemas.microsoft.com/office/drawing/2014/main" val="3016007538"/>
                    </a:ext>
                  </a:extLst>
                </a:gridCol>
                <a:gridCol w="1784270">
                  <a:extLst>
                    <a:ext uri="{9D8B030D-6E8A-4147-A177-3AD203B41FA5}">
                      <a16:colId xmlns:a16="http://schemas.microsoft.com/office/drawing/2014/main" val="1907455378"/>
                    </a:ext>
                  </a:extLst>
                </a:gridCol>
                <a:gridCol w="1784270">
                  <a:extLst>
                    <a:ext uri="{9D8B030D-6E8A-4147-A177-3AD203B41FA5}">
                      <a16:colId xmlns:a16="http://schemas.microsoft.com/office/drawing/2014/main" val="2086075636"/>
                    </a:ext>
                  </a:extLst>
                </a:gridCol>
                <a:gridCol w="1784270">
                  <a:extLst>
                    <a:ext uri="{9D8B030D-6E8A-4147-A177-3AD203B41FA5}">
                      <a16:colId xmlns:a16="http://schemas.microsoft.com/office/drawing/2014/main" val="3068451415"/>
                    </a:ext>
                  </a:extLst>
                </a:gridCol>
                <a:gridCol w="1784270">
                  <a:extLst>
                    <a:ext uri="{9D8B030D-6E8A-4147-A177-3AD203B41FA5}">
                      <a16:colId xmlns:a16="http://schemas.microsoft.com/office/drawing/2014/main" val="780285179"/>
                    </a:ext>
                  </a:extLst>
                </a:gridCol>
                <a:gridCol w="1784270">
                  <a:extLst>
                    <a:ext uri="{9D8B030D-6E8A-4147-A177-3AD203B41FA5}">
                      <a16:colId xmlns:a16="http://schemas.microsoft.com/office/drawing/2014/main" val="947677278"/>
                    </a:ext>
                  </a:extLst>
                </a:gridCol>
              </a:tblGrid>
              <a:tr h="653725">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Queue Name</a:t>
                      </a:r>
                    </a:p>
                  </a:txBody>
                  <a:tcPr anchor="ctr"/>
                </a:tc>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Node Type</a:t>
                      </a:r>
                    </a:p>
                  </a:txBody>
                  <a:tcPr anchor="ctr"/>
                </a:tc>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Max Nodes per Job</a:t>
                      </a:r>
                    </a:p>
                  </a:txBody>
                  <a:tcPr anchor="ctr"/>
                </a:tc>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Max Duration</a:t>
                      </a:r>
                    </a:p>
                  </a:txBody>
                  <a:tcPr anchor="ctr"/>
                </a:tc>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Max Jobs in Queue</a:t>
                      </a:r>
                    </a:p>
                  </a:txBody>
                  <a:tcPr anchor="ctr"/>
                </a:tc>
                <a:tc>
                  <a: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Charge Rate</a:t>
                      </a:r>
                    </a:p>
                  </a:txBody>
                  <a:tcPr anchor="ctr"/>
                </a:tc>
                <a:extLst>
                  <a:ext uri="{0D108BD9-81ED-4DB2-BD59-A6C34878D82A}">
                    <a16:rowId xmlns:a16="http://schemas.microsoft.com/office/drawing/2014/main" val="2163149437"/>
                  </a:ext>
                </a:extLst>
              </a:tr>
              <a:tr h="545734">
                <a:tc>
                  <a:txBody>
                    <a:bodyPr/>
                    <a:lstStyle/>
                    <a:p>
                      <a:pPr algn="ctr"/>
                      <a:r>
                        <a:rPr lang="en-US" dirty="0">
                          <a:latin typeface="Courier" pitchFamily="2" charset="0"/>
                        </a:rPr>
                        <a:t>development</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KNL cache-quad</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16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943014834"/>
                  </a:ext>
                </a:extLst>
              </a:tr>
              <a:tr h="545734">
                <a:tc>
                  <a:txBody>
                    <a:bodyPr/>
                    <a:lstStyle/>
                    <a:p>
                      <a:pPr algn="ctr"/>
                      <a:r>
                        <a:rPr lang="en-US" dirty="0">
                          <a:latin typeface="Courier" pitchFamily="2" charset="0"/>
                        </a:rPr>
                        <a:t>normal</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KNL cache-quad</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256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48hrs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50</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063167520"/>
                  </a:ext>
                </a:extLst>
              </a:tr>
              <a:tr h="545734">
                <a:tc>
                  <a:txBody>
                    <a:bodyPr/>
                    <a:lstStyle/>
                    <a:p>
                      <a:pPr algn="ctr"/>
                      <a:r>
                        <a:rPr lang="en-US" dirty="0">
                          <a:latin typeface="Courier" pitchFamily="2" charset="0"/>
                        </a:rPr>
                        <a:t>large**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Neue" panose="02000503000000020004" pitchFamily="2" charset="0"/>
                          <a:ea typeface="Helvetica Neue" panose="02000503000000020004" pitchFamily="2" charset="0"/>
                          <a:cs typeface="Helvetica Neue" panose="02000503000000020004" pitchFamily="2" charset="0"/>
                        </a:rPr>
                        <a:t>KNL cache-quad</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2048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48hrs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5</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794055440"/>
                  </a:ext>
                </a:extLst>
              </a:tr>
              <a:tr h="545734">
                <a:tc>
                  <a:txBody>
                    <a:bodyPr/>
                    <a:lstStyle/>
                    <a:p>
                      <a:pPr algn="ctr"/>
                      <a:r>
                        <a:rPr lang="en-US" dirty="0">
                          <a:latin typeface="Courier" pitchFamily="2" charset="0"/>
                        </a:rPr>
                        <a:t>long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lvetica Neue" panose="02000503000000020004" pitchFamily="2" charset="0"/>
                          <a:ea typeface="Helvetica Neue" panose="02000503000000020004" pitchFamily="2" charset="0"/>
                          <a:cs typeface="Helvetica Neue" panose="02000503000000020004" pitchFamily="2" charset="0"/>
                        </a:rPr>
                        <a:t>KNL cache-quad</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32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96hrs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302445664"/>
                  </a:ext>
                </a:extLst>
              </a:tr>
              <a:tr h="653725">
                <a:tc>
                  <a:txBody>
                    <a:bodyPr/>
                    <a:lstStyle/>
                    <a:p>
                      <a:pPr algn="ctr"/>
                      <a:r>
                        <a:rPr lang="en-US" dirty="0">
                          <a:latin typeface="Courier" pitchFamily="2" charset="0"/>
                        </a:rPr>
                        <a:t>flat-quadrant</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KNL flat-quad</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24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48hrs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150186716"/>
                  </a:ext>
                </a:extLst>
              </a:tr>
              <a:tr h="545734">
                <a:tc>
                  <a:txBody>
                    <a:bodyPr/>
                    <a:lstStyle/>
                    <a:p>
                      <a:pPr algn="ctr"/>
                      <a:r>
                        <a:rPr lang="en-US" dirty="0" err="1">
                          <a:latin typeface="Courier" pitchFamily="2" charset="0"/>
                        </a:rPr>
                        <a:t>skx</a:t>
                      </a:r>
                      <a:r>
                        <a:rPr lang="en-US" dirty="0">
                          <a:latin typeface="Courier" pitchFamily="2" charset="0"/>
                        </a:rPr>
                        <a:t>-dev</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SKX</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4 nodes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2780385820"/>
                  </a:ext>
                </a:extLst>
              </a:tr>
              <a:tr h="545734">
                <a:tc>
                  <a:txBody>
                    <a:bodyPr/>
                    <a:lstStyle/>
                    <a:p>
                      <a:pPr algn="ctr"/>
                      <a:r>
                        <a:rPr lang="en-US" dirty="0" err="1">
                          <a:latin typeface="Courier" pitchFamily="2" charset="0"/>
                        </a:rPr>
                        <a:t>skx</a:t>
                      </a:r>
                      <a:r>
                        <a:rPr lang="en-US" dirty="0">
                          <a:latin typeface="Courier" pitchFamily="2" charset="0"/>
                        </a:rPr>
                        <a:t>-normal</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SKX</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128 nodes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Neue" panose="02000503000000020004" pitchFamily="2" charset="0"/>
                          <a:ea typeface="Helvetica Neue" panose="02000503000000020004" pitchFamily="2" charset="0"/>
                          <a:cs typeface="Helvetica Neue" panose="02000503000000020004" pitchFamily="2" charset="0"/>
                        </a:rPr>
                        <a:t>48hrs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25</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164114580"/>
                  </a:ext>
                </a:extLst>
              </a:tr>
              <a:tr h="545734">
                <a:tc>
                  <a:txBody>
                    <a:bodyPr/>
                    <a:lstStyle/>
                    <a:p>
                      <a:pPr algn="ctr"/>
                      <a:r>
                        <a:rPr lang="en-US" dirty="0" err="1">
                          <a:latin typeface="Courier" pitchFamily="2" charset="0"/>
                        </a:rPr>
                        <a:t>skx</a:t>
                      </a:r>
                      <a:r>
                        <a:rPr lang="en-US" dirty="0">
                          <a:latin typeface="Courier" pitchFamily="2" charset="0"/>
                        </a:rPr>
                        <a:t>-large**</a:t>
                      </a:r>
                    </a:p>
                  </a:txBody>
                  <a:tcPr anchor="ctr"/>
                </a:tc>
                <a:tc>
                  <a:txBody>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SKX</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868 nodes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Neue" panose="02000503000000020004" pitchFamily="2" charset="0"/>
                          <a:ea typeface="Helvetica Neue" panose="02000503000000020004" pitchFamily="2" charset="0"/>
                          <a:cs typeface="Helvetica Neue" panose="02000503000000020004" pitchFamily="2" charset="0"/>
                        </a:rPr>
                        <a:t>48hrs</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3</a:t>
                      </a:r>
                    </a:p>
                  </a:txBody>
                  <a:tcPr anchor="ctr"/>
                </a:tc>
                <a:tc>
                  <a:txBody>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1SU</a:t>
                      </a:r>
                    </a:p>
                  </a:txBody>
                  <a:tcPr anchor="ctr"/>
                </a:tc>
                <a:extLst>
                  <a:ext uri="{0D108BD9-81ED-4DB2-BD59-A6C34878D82A}">
                    <a16:rowId xmlns:a16="http://schemas.microsoft.com/office/drawing/2014/main" val="3693475539"/>
                  </a:ext>
                </a:extLst>
              </a:tr>
            </a:tbl>
          </a:graphicData>
        </a:graphic>
      </p:graphicFrame>
    </p:spTree>
    <p:extLst>
      <p:ext uri="{BB962C8B-B14F-4D97-AF65-F5344CB8AC3E}">
        <p14:creationId xmlns:p14="http://schemas.microsoft.com/office/powerpoint/2010/main" val="2691770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8AC0-105B-BF48-A01F-8EDA3A992FE3}"/>
              </a:ext>
            </a:extLst>
          </p:cNvPr>
          <p:cNvSpPr>
            <a:spLocks noGrp="1"/>
          </p:cNvSpPr>
          <p:nvPr>
            <p:ph type="title"/>
          </p:nvPr>
        </p:nvSpPr>
        <p:spPr/>
        <p:txBody>
          <a:bodyPr/>
          <a:lstStyle/>
          <a:p>
            <a:r>
              <a:rPr lang="en-US" dirty="0"/>
              <a:t>Submitting a Job cont.</a:t>
            </a:r>
          </a:p>
        </p:txBody>
      </p:sp>
      <p:sp>
        <p:nvSpPr>
          <p:cNvPr id="3" name="Content Placeholder 2">
            <a:extLst>
              <a:ext uri="{FF2B5EF4-FFF2-40B4-BE49-F238E27FC236}">
                <a16:creationId xmlns:a16="http://schemas.microsoft.com/office/drawing/2014/main" id="{57851F17-DE09-E943-9566-78F0EB550AB9}"/>
              </a:ext>
            </a:extLst>
          </p:cNvPr>
          <p:cNvSpPr>
            <a:spLocks noGrp="1"/>
          </p:cNvSpPr>
          <p:nvPr>
            <p:ph idx="1"/>
          </p:nvPr>
        </p:nvSpPr>
        <p:spPr/>
        <p:txBody>
          <a:bodyPr/>
          <a:lstStyle/>
          <a:p>
            <a:r>
              <a:rPr lang="en-US" dirty="0" err="1">
                <a:latin typeface="Courier" pitchFamily="2" charset="0"/>
              </a:rPr>
              <a:t>sbatch</a:t>
            </a:r>
            <a:endParaRPr lang="en-US" dirty="0">
              <a:latin typeface="Courier" pitchFamily="2" charset="0"/>
            </a:endParaRP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Simple Linux Utility for Resource Management (SLURM)</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Linux/Unix workload manager</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Allocates resources</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Executes and monitors jobs</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Evaluates and manages pending jobs </a:t>
            </a:r>
          </a:p>
          <a:p>
            <a:r>
              <a:rPr lang="en-US" dirty="0">
                <a:latin typeface="Helvetica Neue" panose="02000503000000020004" pitchFamily="2" charset="0"/>
                <a:ea typeface="Helvetica Neue" panose="02000503000000020004" pitchFamily="2" charset="0"/>
                <a:cs typeface="Helvetica Neue" panose="02000503000000020004" pitchFamily="2" charset="0"/>
              </a:rPr>
              <a:t>Using a Scheduler</a:t>
            </a:r>
          </a:p>
          <a:p>
            <a:pPr marL="800100" lvl="1" indent="-3429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Gets you off of the login nodes (shared resource)</a:t>
            </a:r>
          </a:p>
          <a:p>
            <a:pPr marL="800100" lvl="1" indent="-3429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Means you can walk away and do other things</a:t>
            </a:r>
          </a:p>
          <a:p>
            <a:pPr marL="914400" lvl="1" indent="-45720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914400" lvl="1" indent="-45720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914400" lvl="1" indent="-457200">
              <a:buFont typeface="Arial" panose="020B0604020202020204" pitchFamily="34" charset="0"/>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2C2E0F92-81A0-C948-BEC5-9FA4A61AE73E}"/>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758E7E6-9AC9-4341-888D-04788553B1C0}"/>
              </a:ext>
            </a:extLst>
          </p:cNvPr>
          <p:cNvSpPr>
            <a:spLocks noGrp="1"/>
          </p:cNvSpPr>
          <p:nvPr>
            <p:ph type="sldNum" sz="quarter" idx="12"/>
          </p:nvPr>
        </p:nvSpPr>
        <p:spPr/>
        <p:txBody>
          <a:bodyPr/>
          <a:lstStyle/>
          <a:p>
            <a:fld id="{2024AA8B-F1EC-D547-99EC-1807C0CD66CE}" type="slidenum">
              <a:rPr lang="en-US" smtClean="0"/>
              <a:t>37</a:t>
            </a:fld>
            <a:endParaRPr lang="en-US"/>
          </a:p>
        </p:txBody>
      </p:sp>
    </p:spTree>
    <p:extLst>
      <p:ext uri="{BB962C8B-B14F-4D97-AF65-F5344CB8AC3E}">
        <p14:creationId xmlns:p14="http://schemas.microsoft.com/office/powerpoint/2010/main" val="194894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4938-AAC1-E74B-B1F0-AD896F8E0B05}"/>
              </a:ext>
            </a:extLst>
          </p:cNvPr>
          <p:cNvSpPr>
            <a:spLocks noGrp="1"/>
          </p:cNvSpPr>
          <p:nvPr>
            <p:ph type="title"/>
          </p:nvPr>
        </p:nvSpPr>
        <p:spPr/>
        <p:txBody>
          <a:bodyPr/>
          <a:lstStyle/>
          <a:p>
            <a:r>
              <a:rPr lang="en-US" dirty="0"/>
              <a:t>Submission Options</a:t>
            </a:r>
          </a:p>
        </p:txBody>
      </p:sp>
      <p:sp>
        <p:nvSpPr>
          <p:cNvPr id="4" name="Date Placeholder 3">
            <a:extLst>
              <a:ext uri="{FF2B5EF4-FFF2-40B4-BE49-F238E27FC236}">
                <a16:creationId xmlns:a16="http://schemas.microsoft.com/office/drawing/2014/main" id="{CED2B25D-0D5F-5F4B-B290-2A645ED0A922}"/>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5E5C5EF2-4EEE-494E-94A3-81679D9CB811}"/>
              </a:ext>
            </a:extLst>
          </p:cNvPr>
          <p:cNvSpPr>
            <a:spLocks noGrp="1"/>
          </p:cNvSpPr>
          <p:nvPr>
            <p:ph type="sldNum" sz="quarter" idx="12"/>
          </p:nvPr>
        </p:nvSpPr>
        <p:spPr/>
        <p:txBody>
          <a:bodyPr/>
          <a:lstStyle/>
          <a:p>
            <a:fld id="{2024AA8B-F1EC-D547-99EC-1807C0CD66CE}" type="slidenum">
              <a:rPr lang="en-US" smtClean="0"/>
              <a:t>38</a:t>
            </a:fld>
            <a:endParaRPr lang="en-US"/>
          </a:p>
        </p:txBody>
      </p:sp>
      <p:graphicFrame>
        <p:nvGraphicFramePr>
          <p:cNvPr id="9" name="Content Placeholder 8">
            <a:extLst>
              <a:ext uri="{FF2B5EF4-FFF2-40B4-BE49-F238E27FC236}">
                <a16:creationId xmlns:a16="http://schemas.microsoft.com/office/drawing/2014/main" id="{58A6D086-4E54-284B-B063-98B51A6B9FEA}"/>
              </a:ext>
            </a:extLst>
          </p:cNvPr>
          <p:cNvGraphicFramePr>
            <a:graphicFrameLocks noGrp="1"/>
          </p:cNvGraphicFramePr>
          <p:nvPr>
            <p:ph idx="1"/>
            <p:extLst>
              <p:ext uri="{D42A27DB-BD31-4B8C-83A1-F6EECF244321}">
                <p14:modId xmlns:p14="http://schemas.microsoft.com/office/powerpoint/2010/main" val="2049770841"/>
              </p:ext>
            </p:extLst>
          </p:nvPr>
        </p:nvGraphicFramePr>
        <p:xfrm>
          <a:off x="821803" y="1504710"/>
          <a:ext cx="10531997" cy="4491468"/>
        </p:xfrm>
        <a:graphic>
          <a:graphicData uri="http://schemas.openxmlformats.org/drawingml/2006/table">
            <a:tbl>
              <a:tblPr firstRow="1" bandRow="1">
                <a:tableStyleId>{5C22544A-7EE6-4342-B048-85BDC9FD1C3A}</a:tableStyleId>
              </a:tblPr>
              <a:tblGrid>
                <a:gridCol w="972273">
                  <a:extLst>
                    <a:ext uri="{9D8B030D-6E8A-4147-A177-3AD203B41FA5}">
                      <a16:colId xmlns:a16="http://schemas.microsoft.com/office/drawing/2014/main" val="954313159"/>
                    </a:ext>
                  </a:extLst>
                </a:gridCol>
                <a:gridCol w="1713053">
                  <a:extLst>
                    <a:ext uri="{9D8B030D-6E8A-4147-A177-3AD203B41FA5}">
                      <a16:colId xmlns:a16="http://schemas.microsoft.com/office/drawing/2014/main" val="3463694624"/>
                    </a:ext>
                  </a:extLst>
                </a:gridCol>
                <a:gridCol w="7846671">
                  <a:extLst>
                    <a:ext uri="{9D8B030D-6E8A-4147-A177-3AD203B41FA5}">
                      <a16:colId xmlns:a16="http://schemas.microsoft.com/office/drawing/2014/main" val="2413763663"/>
                    </a:ext>
                  </a:extLst>
                </a:gridCol>
              </a:tblGrid>
              <a:tr h="395258">
                <a:tc>
                  <a:txBody>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Option</a:t>
                      </a:r>
                    </a:p>
                  </a:txBody>
                  <a:tcPr/>
                </a:tc>
                <a:tc>
                  <a:txBody>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Argument</a:t>
                      </a:r>
                    </a:p>
                  </a:txBody>
                  <a:tcPr/>
                </a:tc>
                <a:tc>
                  <a:txBody>
                    <a:bodyPr/>
                    <a:lstStyle/>
                    <a:p>
                      <a:r>
                        <a:rPr lang="en-US" sz="1800" dirty="0">
                          <a:latin typeface="Helvetica Neue" panose="02000503000000020004" pitchFamily="2" charset="0"/>
                          <a:ea typeface="Helvetica Neue" panose="02000503000000020004" pitchFamily="2" charset="0"/>
                          <a:cs typeface="Helvetica Neue" panose="02000503000000020004" pitchFamily="2" charset="0"/>
                        </a:rPr>
                        <a:t>Comments</a:t>
                      </a:r>
                    </a:p>
                  </a:txBody>
                  <a:tcPr/>
                </a:tc>
                <a:extLst>
                  <a:ext uri="{0D108BD9-81ED-4DB2-BD59-A6C34878D82A}">
                    <a16:rowId xmlns:a16="http://schemas.microsoft.com/office/drawing/2014/main" val="188157575"/>
                  </a:ext>
                </a:extLst>
              </a:tr>
              <a:tr h="395258">
                <a:tc>
                  <a:txBody>
                    <a:bodyPr/>
                    <a:lstStyle/>
                    <a:p>
                      <a:r>
                        <a:rPr lang="en-US" sz="1800" dirty="0">
                          <a:latin typeface="Courier" pitchFamily="2" charset="0"/>
                        </a:rPr>
                        <a:t>-p</a:t>
                      </a:r>
                    </a:p>
                  </a:txBody>
                  <a:tcPr/>
                </a:tc>
                <a:tc>
                  <a:txBody>
                    <a:bodyPr/>
                    <a:lstStyle/>
                    <a:p>
                      <a:r>
                        <a:rPr lang="en-US" sz="1800" dirty="0" err="1">
                          <a:latin typeface="+mn-lt"/>
                          <a:ea typeface="Helvetica Neue" panose="02000503000000020004" pitchFamily="2" charset="0"/>
                          <a:cs typeface="Helvetica Neue" panose="02000503000000020004" pitchFamily="2" charset="0"/>
                        </a:rPr>
                        <a:t>queue_name</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latin typeface="+mn-lt"/>
                          <a:ea typeface="Helvetica Neue" panose="02000503000000020004" pitchFamily="2" charset="0"/>
                          <a:cs typeface="Helvetica Neue" panose="02000503000000020004" pitchFamily="2" charset="0"/>
                        </a:rPr>
                        <a:t>Submits to queue (partition) designated by </a:t>
                      </a:r>
                      <a:r>
                        <a:rPr lang="en-US" sz="1800" i="1" dirty="0" err="1">
                          <a:latin typeface="+mn-lt"/>
                          <a:ea typeface="Helvetica Neue" panose="02000503000000020004" pitchFamily="2" charset="0"/>
                          <a:cs typeface="Helvetica Neue" panose="02000503000000020004" pitchFamily="2" charset="0"/>
                        </a:rPr>
                        <a:t>queue_name</a:t>
                      </a:r>
                      <a:endParaRPr lang="en-US" sz="1800" dirty="0">
                        <a:latin typeface="+mn-lt"/>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06938350"/>
                  </a:ext>
                </a:extLst>
              </a:tr>
              <a:tr h="395258">
                <a:tc>
                  <a:txBody>
                    <a:bodyPr/>
                    <a:lstStyle/>
                    <a:p>
                      <a:r>
                        <a:rPr lang="en-US" sz="1800" dirty="0">
                          <a:latin typeface="Courier" pitchFamily="2" charset="0"/>
                        </a:rPr>
                        <a:t>-J</a:t>
                      </a:r>
                    </a:p>
                  </a:txBody>
                  <a:tcPr/>
                </a:tc>
                <a:tc>
                  <a:txBody>
                    <a:bodyPr/>
                    <a:lstStyle/>
                    <a:p>
                      <a:r>
                        <a:rPr lang="en-US" sz="1800" dirty="0" err="1">
                          <a:latin typeface="+mn-lt"/>
                          <a:ea typeface="Helvetica Neue" panose="02000503000000020004" pitchFamily="2" charset="0"/>
                          <a:cs typeface="Helvetica Neue" panose="02000503000000020004" pitchFamily="2" charset="0"/>
                        </a:rPr>
                        <a:t>job_name</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latin typeface="+mn-lt"/>
                          <a:ea typeface="Helvetica Neue" panose="02000503000000020004" pitchFamily="2" charset="0"/>
                          <a:cs typeface="Helvetica Neue" panose="02000503000000020004" pitchFamily="2" charset="0"/>
                        </a:rPr>
                        <a:t>Job Name</a:t>
                      </a:r>
                    </a:p>
                  </a:txBody>
                  <a:tcPr/>
                </a:tc>
                <a:extLst>
                  <a:ext uri="{0D108BD9-81ED-4DB2-BD59-A6C34878D82A}">
                    <a16:rowId xmlns:a16="http://schemas.microsoft.com/office/drawing/2014/main" val="86570790"/>
                  </a:ext>
                </a:extLst>
              </a:tr>
              <a:tr h="689324">
                <a:tc>
                  <a:txBody>
                    <a:bodyPr/>
                    <a:lstStyle/>
                    <a:p>
                      <a:r>
                        <a:rPr lang="en-US" sz="1800" dirty="0">
                          <a:latin typeface="Courier" pitchFamily="2" charset="0"/>
                        </a:rPr>
                        <a:t>-N</a:t>
                      </a:r>
                    </a:p>
                  </a:txBody>
                  <a:tcPr/>
                </a:tc>
                <a:tc>
                  <a:txBody>
                    <a:bodyPr/>
                    <a:lstStyle/>
                    <a:p>
                      <a:r>
                        <a:rPr lang="en-US" sz="1800" dirty="0" err="1">
                          <a:latin typeface="+mn-lt"/>
                          <a:ea typeface="Helvetica Neue" panose="02000503000000020004" pitchFamily="2" charset="0"/>
                          <a:cs typeface="Helvetica Neue" panose="02000503000000020004" pitchFamily="2" charset="0"/>
                        </a:rPr>
                        <a:t>total_nodes</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Required. Define the resources you need by specifying either:</a:t>
                      </a:r>
                      <a:br>
                        <a:rPr lang="en-US" sz="1800" dirty="0"/>
                      </a:br>
                      <a:r>
                        <a:rPr lang="en-US" sz="1800" dirty="0"/>
                        <a:t>(1) "</a:t>
                      </a:r>
                      <a:r>
                        <a:rPr lang="en-US" sz="1800" dirty="0">
                          <a:latin typeface="Courier" pitchFamily="2" charset="0"/>
                        </a:rPr>
                        <a:t>-N</a:t>
                      </a:r>
                      <a:r>
                        <a:rPr lang="en-US" sz="1800" dirty="0"/>
                        <a:t>" and "</a:t>
                      </a:r>
                      <a:r>
                        <a:rPr lang="en-US" sz="1800" dirty="0">
                          <a:latin typeface="Courier" pitchFamily="2" charset="0"/>
                        </a:rPr>
                        <a:t>-n</a:t>
                      </a:r>
                      <a:r>
                        <a:rPr lang="en-US" sz="1800" dirty="0"/>
                        <a:t>"; or (2) "</a:t>
                      </a:r>
                      <a:r>
                        <a:rPr lang="en-US" sz="1800" dirty="0">
                          <a:latin typeface="Courier" pitchFamily="2" charset="0"/>
                        </a:rPr>
                        <a:t>-N</a:t>
                      </a:r>
                      <a:r>
                        <a:rPr lang="en-US" sz="1800" dirty="0"/>
                        <a:t>" and "</a:t>
                      </a:r>
                      <a:r>
                        <a:rPr lang="en-US" sz="1800" dirty="0">
                          <a:latin typeface="Courier" pitchFamily="2" charset="0"/>
                        </a:rPr>
                        <a:t>--</a:t>
                      </a:r>
                      <a:r>
                        <a:rPr lang="en-US" sz="1800" dirty="0" err="1">
                          <a:latin typeface="Courier" pitchFamily="2" charset="0"/>
                        </a:rPr>
                        <a:t>ntasks</a:t>
                      </a:r>
                      <a:r>
                        <a:rPr lang="en-US" sz="1800" dirty="0">
                          <a:latin typeface="Courier" pitchFamily="2" charset="0"/>
                        </a:rPr>
                        <a:t>-per-node</a:t>
                      </a:r>
                      <a:r>
                        <a:rPr lang="en-US" sz="1800" dirty="0"/>
                        <a:t>".</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549511252"/>
                  </a:ext>
                </a:extLst>
              </a:tr>
              <a:tr h="395258">
                <a:tc>
                  <a:txBody>
                    <a:bodyPr/>
                    <a:lstStyle/>
                    <a:p>
                      <a:r>
                        <a:rPr lang="en-US" sz="1800" dirty="0">
                          <a:latin typeface="Courier" pitchFamily="2" charset="0"/>
                        </a:rPr>
                        <a:t>-n</a:t>
                      </a:r>
                    </a:p>
                  </a:txBody>
                  <a:tcPr/>
                </a:tc>
                <a:tc>
                  <a:txBody>
                    <a:bodyPr/>
                    <a:lstStyle/>
                    <a:p>
                      <a:r>
                        <a:rPr lang="en-US" sz="1800" dirty="0" err="1">
                          <a:latin typeface="+mn-lt"/>
                          <a:ea typeface="Helvetica Neue" panose="02000503000000020004" pitchFamily="2" charset="0"/>
                          <a:cs typeface="Helvetica Neue" panose="02000503000000020004" pitchFamily="2" charset="0"/>
                        </a:rPr>
                        <a:t>total_tasks</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This is total MPI tasks in this job. When using this option in a non-MPI job, it is usually best to set it to the same value as "</a:t>
                      </a:r>
                      <a:r>
                        <a:rPr lang="en-US" sz="1800" dirty="0">
                          <a:latin typeface="Courier" pitchFamily="2" charset="0"/>
                        </a:rPr>
                        <a:t>-N</a:t>
                      </a:r>
                      <a:r>
                        <a:rPr lang="en-US" sz="1800" dirty="0"/>
                        <a:t>".</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846946603"/>
                  </a:ext>
                </a:extLst>
              </a:tr>
              <a:tr h="395258">
                <a:tc>
                  <a:txBody>
                    <a:bodyPr/>
                    <a:lstStyle/>
                    <a:p>
                      <a:r>
                        <a:rPr lang="en-US" sz="1800" dirty="0">
                          <a:latin typeface="Courier" pitchFamily="2" charset="0"/>
                        </a:rPr>
                        <a:t>-t</a:t>
                      </a:r>
                    </a:p>
                  </a:txBody>
                  <a:tcPr/>
                </a:tc>
                <a:tc>
                  <a:txBody>
                    <a:bodyPr/>
                    <a:lstStyle/>
                    <a:p>
                      <a:r>
                        <a:rPr lang="en-US" sz="1800" dirty="0" err="1">
                          <a:latin typeface="+mn-lt"/>
                          <a:ea typeface="Helvetica Neue" panose="02000503000000020004" pitchFamily="2" charset="0"/>
                          <a:cs typeface="Helvetica Neue" panose="02000503000000020004" pitchFamily="2" charset="0"/>
                        </a:rPr>
                        <a:t>hh:mm:ss</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Required. Wall clock time for job.</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789059010"/>
                  </a:ext>
                </a:extLst>
              </a:tr>
              <a:tr h="395258">
                <a:tc>
                  <a:txBody>
                    <a:bodyPr/>
                    <a:lstStyle/>
                    <a:p>
                      <a:r>
                        <a:rPr lang="en-US" sz="1800" dirty="0">
                          <a:latin typeface="Courier" pitchFamily="2" charset="0"/>
                        </a:rPr>
                        <a:t>-o</a:t>
                      </a:r>
                    </a:p>
                  </a:txBody>
                  <a:tcPr/>
                </a:tc>
                <a:tc>
                  <a:txBody>
                    <a:bodyPr/>
                    <a:lstStyle/>
                    <a:p>
                      <a:r>
                        <a:rPr lang="en-US" sz="1800" dirty="0" err="1">
                          <a:latin typeface="+mn-lt"/>
                          <a:ea typeface="Helvetica Neue" panose="02000503000000020004" pitchFamily="2" charset="0"/>
                          <a:cs typeface="Helvetica Neue" panose="02000503000000020004" pitchFamily="2" charset="0"/>
                        </a:rPr>
                        <a:t>output_file</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Direct job standard output to </a:t>
                      </a:r>
                      <a:r>
                        <a:rPr lang="en-US" sz="1800" i="1" dirty="0" err="1"/>
                        <a:t>output_file</a:t>
                      </a:r>
                      <a:r>
                        <a:rPr lang="en-US" sz="1800" dirty="0"/>
                        <a:t> (without -e option error goes to this file)</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837186034"/>
                  </a:ext>
                </a:extLst>
              </a:tr>
              <a:tr h="395258">
                <a:tc>
                  <a:txBody>
                    <a:bodyPr/>
                    <a:lstStyle/>
                    <a:p>
                      <a:r>
                        <a:rPr lang="en-US" sz="1800" dirty="0">
                          <a:latin typeface="Courier" pitchFamily="2" charset="0"/>
                        </a:rPr>
                        <a:t>-e</a:t>
                      </a:r>
                    </a:p>
                  </a:txBody>
                  <a:tcPr/>
                </a:tc>
                <a:tc>
                  <a:txBody>
                    <a:bodyPr/>
                    <a:lstStyle/>
                    <a:p>
                      <a:r>
                        <a:rPr lang="en-US" sz="1800" dirty="0" err="1">
                          <a:latin typeface="+mn-lt"/>
                          <a:ea typeface="Helvetica Neue" panose="02000503000000020004" pitchFamily="2" charset="0"/>
                          <a:cs typeface="Helvetica Neue" panose="02000503000000020004" pitchFamily="2" charset="0"/>
                        </a:rPr>
                        <a:t>error_file</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Direct job error output to </a:t>
                      </a:r>
                      <a:r>
                        <a:rPr lang="en-US" sz="1800" i="1" dirty="0" err="1"/>
                        <a:t>error_file</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728707441"/>
                  </a:ext>
                </a:extLst>
              </a:tr>
              <a:tr h="395258">
                <a:tc>
                  <a:txBody>
                    <a:bodyPr/>
                    <a:lstStyle/>
                    <a:p>
                      <a:r>
                        <a:rPr lang="en-US" sz="1800" dirty="0">
                          <a:latin typeface="Courier" pitchFamily="2" charset="0"/>
                        </a:rPr>
                        <a:t>-d=</a:t>
                      </a:r>
                    </a:p>
                  </a:txBody>
                  <a:tcPr/>
                </a:tc>
                <a:tc>
                  <a:txBody>
                    <a:bodyPr/>
                    <a:lstStyle/>
                    <a:p>
                      <a:r>
                        <a:rPr lang="en-US" sz="1800" dirty="0" err="1">
                          <a:latin typeface="+mn-lt"/>
                          <a:ea typeface="Helvetica Neue" panose="02000503000000020004" pitchFamily="2" charset="0"/>
                          <a:cs typeface="Helvetica Neue" panose="02000503000000020004" pitchFamily="2" charset="0"/>
                        </a:rPr>
                        <a:t>afterok:jobid</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Dependency: this run will start only after the specified job successfully finishes</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772469659"/>
                  </a:ext>
                </a:extLst>
              </a:tr>
              <a:tr h="395258">
                <a:tc>
                  <a:txBody>
                    <a:bodyPr/>
                    <a:lstStyle/>
                    <a:p>
                      <a:r>
                        <a:rPr lang="en-US" sz="1800" dirty="0">
                          <a:latin typeface="Courier" pitchFamily="2" charset="0"/>
                        </a:rPr>
                        <a:t>-A</a:t>
                      </a:r>
                    </a:p>
                  </a:txBody>
                  <a:tcPr/>
                </a:tc>
                <a:tc>
                  <a:txBody>
                    <a:bodyPr/>
                    <a:lstStyle/>
                    <a:p>
                      <a:r>
                        <a:rPr lang="en-US" sz="1800" dirty="0" err="1">
                          <a:latin typeface="+mn-lt"/>
                          <a:ea typeface="Helvetica Neue" panose="02000503000000020004" pitchFamily="2" charset="0"/>
                          <a:cs typeface="Helvetica Neue" panose="02000503000000020004" pitchFamily="2" charset="0"/>
                        </a:rPr>
                        <a:t>projectnumber</a:t>
                      </a:r>
                      <a:endParaRPr lang="en-US" sz="1800" dirty="0">
                        <a:latin typeface="+mn-lt"/>
                        <a:ea typeface="Helvetica Neue" panose="02000503000000020004" pitchFamily="2" charset="0"/>
                        <a:cs typeface="Helvetica Neue" panose="02000503000000020004" pitchFamily="2" charset="0"/>
                      </a:endParaRPr>
                    </a:p>
                  </a:txBody>
                  <a:tcPr/>
                </a:tc>
                <a:tc>
                  <a:txBody>
                    <a:bodyPr/>
                    <a:lstStyle/>
                    <a:p>
                      <a:r>
                        <a:rPr lang="en-US" sz="1800" dirty="0"/>
                        <a:t>Charge job to the specified project/allocation number. </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872160351"/>
                  </a:ext>
                </a:extLst>
              </a:tr>
            </a:tbl>
          </a:graphicData>
        </a:graphic>
      </p:graphicFrame>
    </p:spTree>
    <p:extLst>
      <p:ext uri="{BB962C8B-B14F-4D97-AF65-F5344CB8AC3E}">
        <p14:creationId xmlns:p14="http://schemas.microsoft.com/office/powerpoint/2010/main" val="3241200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3B47-E9E3-7A42-9A69-4217294D43C8}"/>
              </a:ext>
            </a:extLst>
          </p:cNvPr>
          <p:cNvSpPr>
            <a:spLocks noGrp="1"/>
          </p:cNvSpPr>
          <p:nvPr>
            <p:ph type="title"/>
          </p:nvPr>
        </p:nvSpPr>
        <p:spPr/>
        <p:txBody>
          <a:bodyPr/>
          <a:lstStyle/>
          <a:p>
            <a:r>
              <a:rPr lang="en-US" dirty="0"/>
              <a:t>Parallel Job</a:t>
            </a:r>
          </a:p>
        </p:txBody>
      </p:sp>
      <p:sp>
        <p:nvSpPr>
          <p:cNvPr id="3" name="Content Placeholder 2">
            <a:extLst>
              <a:ext uri="{FF2B5EF4-FFF2-40B4-BE49-F238E27FC236}">
                <a16:creationId xmlns:a16="http://schemas.microsoft.com/office/drawing/2014/main" id="{4907B33A-4C20-5B4B-8BFF-086E4E5C9454}"/>
              </a:ext>
            </a:extLst>
          </p:cNvPr>
          <p:cNvSpPr>
            <a:spLocks noGrp="1"/>
          </p:cNvSpPr>
          <p:nvPr>
            <p:ph idx="1"/>
          </p:nvPr>
        </p:nvSpPr>
        <p:spPr>
          <a:xfrm>
            <a:off x="1688457" y="1296364"/>
            <a:ext cx="8815086" cy="4799576"/>
          </a:xfrm>
          <a:solidFill>
            <a:schemeClr val="tx1"/>
          </a:solidFill>
        </p:spPr>
        <p:txBody>
          <a:bodyPr>
            <a:normAutofit lnSpcReduction="10000"/>
          </a:bodyPr>
          <a:lstStyle/>
          <a:p>
            <a:r>
              <a:rPr lang="en-US" sz="1600" dirty="0">
                <a:solidFill>
                  <a:schemeClr val="bg1"/>
                </a:solidFill>
                <a:latin typeface="Courier" pitchFamily="2" charset="0"/>
              </a:rPr>
              <a:t>#!/bin/bash</a:t>
            </a:r>
          </a:p>
          <a:p>
            <a:pPr>
              <a:lnSpc>
                <a:spcPct val="110000"/>
              </a:lnSpc>
              <a:spcBef>
                <a:spcPts val="0"/>
              </a:spcBef>
            </a:pPr>
            <a:r>
              <a:rPr lang="en-US" sz="1600" dirty="0">
                <a:solidFill>
                  <a:schemeClr val="bg1"/>
                </a:solidFill>
                <a:latin typeface="Courier" pitchFamily="2" charset="0"/>
              </a:rPr>
              <a:t>#SBATCH -J </a:t>
            </a:r>
            <a:r>
              <a:rPr lang="en-US" sz="1600" dirty="0" err="1">
                <a:solidFill>
                  <a:schemeClr val="bg1"/>
                </a:solidFill>
                <a:latin typeface="Courier" pitchFamily="2" charset="0"/>
              </a:rPr>
              <a:t>myJob</a:t>
            </a:r>
            <a:r>
              <a:rPr lang="en-US" sz="1600" dirty="0">
                <a:solidFill>
                  <a:schemeClr val="bg1"/>
                </a:solidFill>
                <a:latin typeface="Courier" pitchFamily="2" charset="0"/>
              </a:rPr>
              <a:t> # Job name </a:t>
            </a:r>
          </a:p>
          <a:p>
            <a:pPr>
              <a:lnSpc>
                <a:spcPct val="110000"/>
              </a:lnSpc>
              <a:spcBef>
                <a:spcPts val="0"/>
              </a:spcBef>
            </a:pPr>
            <a:r>
              <a:rPr lang="en-US" sz="1600" dirty="0">
                <a:solidFill>
                  <a:schemeClr val="bg1"/>
                </a:solidFill>
                <a:latin typeface="Courier" pitchFamily="2" charset="0"/>
              </a:rPr>
              <a:t>#SBATCH -o </a:t>
            </a:r>
            <a:r>
              <a:rPr lang="en-US" sz="1600" dirty="0" err="1">
                <a:solidFill>
                  <a:schemeClr val="bg1"/>
                </a:solidFill>
                <a:latin typeface="Courier" pitchFamily="2" charset="0"/>
              </a:rPr>
              <a:t>myJob.o%j</a:t>
            </a:r>
            <a:r>
              <a:rPr lang="en-US" sz="1600" dirty="0">
                <a:solidFill>
                  <a:schemeClr val="bg1"/>
                </a:solidFill>
                <a:latin typeface="Courier" pitchFamily="2" charset="0"/>
              </a:rPr>
              <a:t> # Name of </a:t>
            </a:r>
            <a:r>
              <a:rPr lang="en-US" sz="1600" dirty="0" err="1">
                <a:solidFill>
                  <a:schemeClr val="bg1"/>
                </a:solidFill>
                <a:latin typeface="Courier" pitchFamily="2" charset="0"/>
              </a:rPr>
              <a:t>stdout</a:t>
            </a:r>
            <a:r>
              <a:rPr lang="en-US" sz="1600" dirty="0">
                <a:solidFill>
                  <a:schemeClr val="bg1"/>
                </a:solidFill>
                <a:latin typeface="Courier" pitchFamily="2" charset="0"/>
              </a:rPr>
              <a:t> output file </a:t>
            </a:r>
          </a:p>
          <a:p>
            <a:pPr>
              <a:lnSpc>
                <a:spcPct val="110000"/>
              </a:lnSpc>
              <a:spcBef>
                <a:spcPts val="0"/>
              </a:spcBef>
            </a:pPr>
            <a:r>
              <a:rPr lang="en-US" sz="1600" dirty="0">
                <a:solidFill>
                  <a:schemeClr val="bg1"/>
                </a:solidFill>
                <a:latin typeface="Courier" pitchFamily="2" charset="0"/>
              </a:rPr>
              <a:t>#SBATCH -e </a:t>
            </a:r>
            <a:r>
              <a:rPr lang="en-US" sz="1600" dirty="0" err="1">
                <a:solidFill>
                  <a:schemeClr val="bg1"/>
                </a:solidFill>
                <a:latin typeface="Courier" pitchFamily="2" charset="0"/>
              </a:rPr>
              <a:t>myJob.e%j</a:t>
            </a:r>
            <a:r>
              <a:rPr lang="en-US" sz="1600" dirty="0">
                <a:solidFill>
                  <a:schemeClr val="bg1"/>
                </a:solidFill>
                <a:latin typeface="Courier" pitchFamily="2" charset="0"/>
              </a:rPr>
              <a:t> # Name of stderr error file </a:t>
            </a:r>
          </a:p>
          <a:p>
            <a:pPr>
              <a:lnSpc>
                <a:spcPct val="110000"/>
              </a:lnSpc>
              <a:spcBef>
                <a:spcPts val="0"/>
              </a:spcBef>
            </a:pPr>
            <a:r>
              <a:rPr lang="en-US" sz="1600" dirty="0">
                <a:solidFill>
                  <a:schemeClr val="bg1"/>
                </a:solidFill>
                <a:latin typeface="Courier" pitchFamily="2" charset="0"/>
              </a:rPr>
              <a:t>#SBATCH -p development # Queue (partition) name </a:t>
            </a:r>
          </a:p>
          <a:p>
            <a:pPr>
              <a:lnSpc>
                <a:spcPct val="110000"/>
              </a:lnSpc>
              <a:spcBef>
                <a:spcPts val="0"/>
              </a:spcBef>
            </a:pPr>
            <a:r>
              <a:rPr lang="en-US" sz="1600" dirty="0">
                <a:solidFill>
                  <a:schemeClr val="bg1"/>
                </a:solidFill>
                <a:latin typeface="Courier" pitchFamily="2" charset="0"/>
              </a:rPr>
              <a:t>#SBATCH -N 1 # Total # of nodes </a:t>
            </a:r>
          </a:p>
          <a:p>
            <a:pPr>
              <a:lnSpc>
                <a:spcPct val="110000"/>
              </a:lnSpc>
              <a:spcBef>
                <a:spcPts val="0"/>
              </a:spcBef>
            </a:pPr>
            <a:r>
              <a:rPr lang="en-US" sz="1600" dirty="0">
                <a:solidFill>
                  <a:schemeClr val="bg1"/>
                </a:solidFill>
                <a:latin typeface="Courier" pitchFamily="2" charset="0"/>
              </a:rPr>
              <a:t>#SBATCH -n 68 # Total # of </a:t>
            </a:r>
            <a:r>
              <a:rPr lang="en-US" sz="1600" dirty="0" err="1">
                <a:solidFill>
                  <a:schemeClr val="bg1"/>
                </a:solidFill>
                <a:latin typeface="Courier" pitchFamily="2" charset="0"/>
              </a:rPr>
              <a:t>mpi</a:t>
            </a:r>
            <a:r>
              <a:rPr lang="en-US" sz="1600" dirty="0">
                <a:solidFill>
                  <a:schemeClr val="bg1"/>
                </a:solidFill>
                <a:latin typeface="Courier" pitchFamily="2" charset="0"/>
              </a:rPr>
              <a:t> tasks </a:t>
            </a:r>
          </a:p>
          <a:p>
            <a:pPr>
              <a:lnSpc>
                <a:spcPct val="110000"/>
              </a:lnSpc>
              <a:spcBef>
                <a:spcPts val="0"/>
              </a:spcBef>
            </a:pPr>
            <a:r>
              <a:rPr lang="en-US" sz="1600" dirty="0">
                <a:solidFill>
                  <a:schemeClr val="bg1"/>
                </a:solidFill>
                <a:latin typeface="Courier" pitchFamily="2" charset="0"/>
              </a:rPr>
              <a:t>#SBATCH -t 00:05:00 # Run time (</a:t>
            </a:r>
            <a:r>
              <a:rPr lang="en-US" sz="1600" dirty="0" err="1">
                <a:solidFill>
                  <a:schemeClr val="bg1"/>
                </a:solidFill>
                <a:latin typeface="Courier" pitchFamily="2" charset="0"/>
              </a:rPr>
              <a:t>hh:mm:ss</a:t>
            </a:r>
            <a:r>
              <a:rPr lang="en-US" sz="1600" dirty="0">
                <a:solidFill>
                  <a:schemeClr val="bg1"/>
                </a:solidFill>
                <a:latin typeface="Courier" pitchFamily="2" charset="0"/>
              </a:rPr>
              <a:t>) </a:t>
            </a:r>
          </a:p>
          <a:p>
            <a:pPr>
              <a:lnSpc>
                <a:spcPct val="110000"/>
              </a:lnSpc>
              <a:spcBef>
                <a:spcPts val="0"/>
              </a:spcBef>
            </a:pPr>
            <a:r>
              <a:rPr lang="en-US" sz="1600" dirty="0">
                <a:solidFill>
                  <a:schemeClr val="bg1"/>
                </a:solidFill>
                <a:latin typeface="Courier" pitchFamily="2" charset="0"/>
              </a:rPr>
              <a:t>#SBATCH -A </a:t>
            </a:r>
            <a:r>
              <a:rPr lang="en-US" sz="1600" dirty="0" err="1">
                <a:solidFill>
                  <a:schemeClr val="bg1"/>
                </a:solidFill>
                <a:latin typeface="Courier" pitchFamily="2" charset="0"/>
              </a:rPr>
              <a:t>myproject</a:t>
            </a:r>
            <a:r>
              <a:rPr lang="en-US" sz="1600" dirty="0">
                <a:solidFill>
                  <a:schemeClr val="bg1"/>
                </a:solidFill>
                <a:latin typeface="Courier" pitchFamily="2" charset="0"/>
              </a:rPr>
              <a:t> # Allocation name (</a:t>
            </a:r>
            <a:r>
              <a:rPr lang="en-US" sz="1600" dirty="0" err="1">
                <a:solidFill>
                  <a:schemeClr val="bg1"/>
                </a:solidFill>
                <a:latin typeface="Courier" pitchFamily="2" charset="0"/>
              </a:rPr>
              <a:t>req'd</a:t>
            </a:r>
            <a:r>
              <a:rPr lang="en-US" sz="1600" dirty="0">
                <a:solidFill>
                  <a:schemeClr val="bg1"/>
                </a:solidFill>
                <a:latin typeface="Courier" pitchFamily="2" charset="0"/>
              </a:rPr>
              <a:t> if you have more than 1) </a:t>
            </a:r>
          </a:p>
          <a:p>
            <a:endParaRPr lang="en-US" sz="1600" dirty="0">
              <a:solidFill>
                <a:schemeClr val="bg1"/>
              </a:solidFill>
              <a:latin typeface="Courier" pitchFamily="2" charset="0"/>
            </a:endParaRPr>
          </a:p>
          <a:p>
            <a:r>
              <a:rPr lang="en-US" sz="1600" dirty="0">
                <a:solidFill>
                  <a:schemeClr val="bg1"/>
                </a:solidFill>
                <a:latin typeface="Courier" pitchFamily="2" charset="0"/>
              </a:rPr>
              <a:t># Other commands must follow all #SBATCH directives... </a:t>
            </a:r>
          </a:p>
          <a:p>
            <a:pPr>
              <a:spcBef>
                <a:spcPts val="0"/>
              </a:spcBef>
            </a:pPr>
            <a:r>
              <a:rPr lang="en-US" sz="1600" dirty="0">
                <a:solidFill>
                  <a:schemeClr val="bg1"/>
                </a:solidFill>
                <a:latin typeface="Courier" pitchFamily="2" charset="0"/>
              </a:rPr>
              <a:t>module list </a:t>
            </a:r>
          </a:p>
          <a:p>
            <a:pPr>
              <a:spcBef>
                <a:spcPts val="0"/>
              </a:spcBef>
            </a:pPr>
            <a:r>
              <a:rPr lang="en-US" sz="1600" dirty="0" err="1">
                <a:solidFill>
                  <a:schemeClr val="bg1"/>
                </a:solidFill>
                <a:latin typeface="Courier" pitchFamily="2" charset="0"/>
              </a:rPr>
              <a:t>pwd</a:t>
            </a:r>
            <a:r>
              <a:rPr lang="en-US" sz="1600" dirty="0">
                <a:solidFill>
                  <a:schemeClr val="bg1"/>
                </a:solidFill>
                <a:latin typeface="Courier" pitchFamily="2" charset="0"/>
              </a:rPr>
              <a:t> </a:t>
            </a:r>
          </a:p>
          <a:p>
            <a:pPr>
              <a:spcBef>
                <a:spcPts val="0"/>
              </a:spcBef>
            </a:pPr>
            <a:r>
              <a:rPr lang="en-US" sz="1600" dirty="0">
                <a:solidFill>
                  <a:schemeClr val="bg1"/>
                </a:solidFill>
                <a:latin typeface="Courier" pitchFamily="2" charset="0"/>
              </a:rPr>
              <a:t>date </a:t>
            </a:r>
          </a:p>
          <a:p>
            <a:endParaRPr lang="en-US" sz="1600" dirty="0">
              <a:solidFill>
                <a:schemeClr val="bg1"/>
              </a:solidFill>
              <a:latin typeface="Courier" pitchFamily="2" charset="0"/>
            </a:endParaRPr>
          </a:p>
          <a:p>
            <a:r>
              <a:rPr lang="en-US" sz="1600" dirty="0">
                <a:solidFill>
                  <a:schemeClr val="bg1"/>
                </a:solidFill>
                <a:latin typeface="Courier" pitchFamily="2" charset="0"/>
              </a:rPr>
              <a:t># Launch code... </a:t>
            </a:r>
          </a:p>
          <a:p>
            <a:r>
              <a:rPr lang="en-US" sz="1600" dirty="0" err="1">
                <a:solidFill>
                  <a:schemeClr val="bg1"/>
                </a:solidFill>
                <a:latin typeface="Courier" pitchFamily="2" charset="0"/>
              </a:rPr>
              <a:t>ibrun</a:t>
            </a:r>
            <a:r>
              <a:rPr lang="en-US" sz="1600" dirty="0">
                <a:solidFill>
                  <a:schemeClr val="bg1"/>
                </a:solidFill>
                <a:latin typeface="Courier" pitchFamily="2" charset="0"/>
              </a:rPr>
              <a:t> python </a:t>
            </a:r>
            <a:r>
              <a:rPr lang="en-US" sz="1600" dirty="0" err="1">
                <a:solidFill>
                  <a:schemeClr val="bg1"/>
                </a:solidFill>
                <a:latin typeface="Courier" pitchFamily="2" charset="0"/>
              </a:rPr>
              <a:t>helloParallel.py</a:t>
            </a:r>
            <a:endParaRPr lang="en-US" sz="16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44421EC0-2D55-DC43-A4B8-52B31F6C0EED}"/>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4C078109-5EB3-CD47-A436-8A0C27C5AEA5}"/>
              </a:ext>
            </a:extLst>
          </p:cNvPr>
          <p:cNvSpPr>
            <a:spLocks noGrp="1"/>
          </p:cNvSpPr>
          <p:nvPr>
            <p:ph type="sldNum" sz="quarter" idx="12"/>
          </p:nvPr>
        </p:nvSpPr>
        <p:spPr/>
        <p:txBody>
          <a:bodyPr/>
          <a:lstStyle/>
          <a:p>
            <a:fld id="{2024AA8B-F1EC-D547-99EC-1807C0CD66CE}" type="slidenum">
              <a:rPr lang="en-US" smtClean="0"/>
              <a:t>39</a:t>
            </a:fld>
            <a:endParaRPr lang="en-US"/>
          </a:p>
        </p:txBody>
      </p:sp>
    </p:spTree>
    <p:extLst>
      <p:ext uri="{BB962C8B-B14F-4D97-AF65-F5344CB8AC3E}">
        <p14:creationId xmlns:p14="http://schemas.microsoft.com/office/powerpoint/2010/main" val="238638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024A-7408-E340-A99A-9349EAEE2B40}"/>
              </a:ext>
            </a:extLst>
          </p:cNvPr>
          <p:cNvSpPr>
            <a:spLocks noGrp="1"/>
          </p:cNvSpPr>
          <p:nvPr>
            <p:ph type="title"/>
          </p:nvPr>
        </p:nvSpPr>
        <p:spPr>
          <a:xfrm>
            <a:off x="838200" y="365125"/>
            <a:ext cx="10515600" cy="1325563"/>
          </a:xfrm>
        </p:spPr>
        <p:txBody>
          <a:bodyPr/>
          <a:lstStyle/>
          <a:p>
            <a:r>
              <a:rPr lang="en-US" dirty="0"/>
              <a:t>An Overview of HPC: Architecture</a:t>
            </a:r>
          </a:p>
        </p:txBody>
      </p:sp>
      <p:sp>
        <p:nvSpPr>
          <p:cNvPr id="4" name="Date Placeholder 3">
            <a:extLst>
              <a:ext uri="{FF2B5EF4-FFF2-40B4-BE49-F238E27FC236}">
                <a16:creationId xmlns:a16="http://schemas.microsoft.com/office/drawing/2014/main" id="{A5129BCB-FF2D-ED4F-A028-60D32B6D8424}"/>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E8C2F5C-560C-8643-B1B8-2812C3EE7BE3}"/>
              </a:ext>
            </a:extLst>
          </p:cNvPr>
          <p:cNvSpPr>
            <a:spLocks noGrp="1"/>
          </p:cNvSpPr>
          <p:nvPr>
            <p:ph type="sldNum" sz="quarter" idx="12"/>
          </p:nvPr>
        </p:nvSpPr>
        <p:spPr/>
        <p:txBody>
          <a:bodyPr/>
          <a:lstStyle/>
          <a:p>
            <a:fld id="{2024AA8B-F1EC-D547-99EC-1807C0CD66CE}" type="slidenum">
              <a:rPr lang="en-US" smtClean="0"/>
              <a:t>4</a:t>
            </a:fld>
            <a:endParaRPr lang="en-US"/>
          </a:p>
        </p:txBody>
      </p:sp>
      <p:sp>
        <p:nvSpPr>
          <p:cNvPr id="84" name="TextBox 83">
            <a:extLst>
              <a:ext uri="{FF2B5EF4-FFF2-40B4-BE49-F238E27FC236}">
                <a16:creationId xmlns:a16="http://schemas.microsoft.com/office/drawing/2014/main" id="{20096DC5-8298-1549-823B-2F13306B71F1}"/>
              </a:ext>
            </a:extLst>
          </p:cNvPr>
          <p:cNvSpPr txBox="1"/>
          <p:nvPr/>
        </p:nvSpPr>
        <p:spPr>
          <a:xfrm>
            <a:off x="3746513" y="5191459"/>
            <a:ext cx="654876" cy="354842"/>
          </a:xfrm>
          <a:prstGeom prst="rect">
            <a:avLst/>
          </a:prstGeom>
        </p:spPr>
        <p:txBody>
          <a:bodyPr vert="horz" wrap="square" lIns="91440" tIns="45720" rIns="91440" bIns="45720" rtlCol="0">
            <a:normAutofit lnSpcReduction="10000"/>
          </a:bodyPr>
          <a:lstStyle/>
          <a:p>
            <a:r>
              <a:rPr lang="en-US" sz="1800" dirty="0" err="1">
                <a:latin typeface="Helvetica Neue" panose="02000503000000020004" pitchFamily="2" charset="0"/>
                <a:ea typeface="Helvetica Neue" panose="02000503000000020004" pitchFamily="2" charset="0"/>
                <a:cs typeface="Helvetica Neue" panose="02000503000000020004" pitchFamily="2" charset="0"/>
              </a:rPr>
              <a:t>idev</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0" name="Group 89">
            <a:extLst>
              <a:ext uri="{FF2B5EF4-FFF2-40B4-BE49-F238E27FC236}">
                <a16:creationId xmlns:a16="http://schemas.microsoft.com/office/drawing/2014/main" id="{E5F736B6-D526-AB46-B352-149E3408D5BF}"/>
              </a:ext>
            </a:extLst>
          </p:cNvPr>
          <p:cNvGrpSpPr/>
          <p:nvPr/>
        </p:nvGrpSpPr>
        <p:grpSpPr>
          <a:xfrm>
            <a:off x="1072811" y="1790119"/>
            <a:ext cx="9176659" cy="4326249"/>
            <a:chOff x="1072811" y="1790119"/>
            <a:chExt cx="9176659" cy="4326249"/>
          </a:xfrm>
        </p:grpSpPr>
        <p:grpSp>
          <p:nvGrpSpPr>
            <p:cNvPr id="83" name="Group 82">
              <a:extLst>
                <a:ext uri="{FF2B5EF4-FFF2-40B4-BE49-F238E27FC236}">
                  <a16:creationId xmlns:a16="http://schemas.microsoft.com/office/drawing/2014/main" id="{F56BFF91-73EF-584E-BF0D-64124334E7EB}"/>
                </a:ext>
              </a:extLst>
            </p:cNvPr>
            <p:cNvGrpSpPr/>
            <p:nvPr/>
          </p:nvGrpSpPr>
          <p:grpSpPr>
            <a:xfrm>
              <a:off x="1072811" y="1790119"/>
              <a:ext cx="9176659" cy="4326249"/>
              <a:chOff x="649730" y="1801596"/>
              <a:chExt cx="9176659" cy="4326249"/>
            </a:xfrm>
          </p:grpSpPr>
          <p:grpSp>
            <p:nvGrpSpPr>
              <p:cNvPr id="77" name="Group 76">
                <a:extLst>
                  <a:ext uri="{FF2B5EF4-FFF2-40B4-BE49-F238E27FC236}">
                    <a16:creationId xmlns:a16="http://schemas.microsoft.com/office/drawing/2014/main" id="{F285102D-0C70-4B43-A257-1406FD53B4AB}"/>
                  </a:ext>
                </a:extLst>
              </p:cNvPr>
              <p:cNvGrpSpPr/>
              <p:nvPr/>
            </p:nvGrpSpPr>
            <p:grpSpPr>
              <a:xfrm>
                <a:off x="649730" y="1801596"/>
                <a:ext cx="9176659" cy="3995645"/>
                <a:chOff x="649730" y="1801596"/>
                <a:chExt cx="9176659" cy="3995645"/>
              </a:xfrm>
            </p:grpSpPr>
            <p:grpSp>
              <p:nvGrpSpPr>
                <p:cNvPr id="60" name="Group 59">
                  <a:extLst>
                    <a:ext uri="{FF2B5EF4-FFF2-40B4-BE49-F238E27FC236}">
                      <a16:creationId xmlns:a16="http://schemas.microsoft.com/office/drawing/2014/main" id="{F880D329-3961-8440-AE7B-D785BE317CFD}"/>
                    </a:ext>
                  </a:extLst>
                </p:cNvPr>
                <p:cNvGrpSpPr/>
                <p:nvPr/>
              </p:nvGrpSpPr>
              <p:grpSpPr>
                <a:xfrm>
                  <a:off x="649730" y="1977291"/>
                  <a:ext cx="9176659" cy="3819950"/>
                  <a:chOff x="374175" y="1690688"/>
                  <a:chExt cx="9176659" cy="3819950"/>
                </a:xfrm>
              </p:grpSpPr>
              <p:grpSp>
                <p:nvGrpSpPr>
                  <p:cNvPr id="23" name="Group 22">
                    <a:extLst>
                      <a:ext uri="{FF2B5EF4-FFF2-40B4-BE49-F238E27FC236}">
                        <a16:creationId xmlns:a16="http://schemas.microsoft.com/office/drawing/2014/main" id="{9059CD44-1F6C-D043-9131-8B5443F51FB4}"/>
                      </a:ext>
                    </a:extLst>
                  </p:cNvPr>
                  <p:cNvGrpSpPr/>
                  <p:nvPr/>
                </p:nvGrpSpPr>
                <p:grpSpPr>
                  <a:xfrm>
                    <a:off x="374175" y="1690688"/>
                    <a:ext cx="9176659" cy="3819950"/>
                    <a:chOff x="374175" y="1690688"/>
                    <a:chExt cx="9176659" cy="3819950"/>
                  </a:xfrm>
                </p:grpSpPr>
                <p:grpSp>
                  <p:nvGrpSpPr>
                    <p:cNvPr id="12" name="Group 11">
                      <a:extLst>
                        <a:ext uri="{FF2B5EF4-FFF2-40B4-BE49-F238E27FC236}">
                          <a16:creationId xmlns:a16="http://schemas.microsoft.com/office/drawing/2014/main" id="{560AD0EF-2DAA-2A49-B142-0F9D8BF710DE}"/>
                        </a:ext>
                      </a:extLst>
                    </p:cNvPr>
                    <p:cNvGrpSpPr/>
                    <p:nvPr/>
                  </p:nvGrpSpPr>
                  <p:grpSpPr>
                    <a:xfrm>
                      <a:off x="374175" y="1690688"/>
                      <a:ext cx="2109717" cy="1581717"/>
                      <a:chOff x="838200" y="1883391"/>
                      <a:chExt cx="1965278" cy="1554385"/>
                    </a:xfrm>
                  </p:grpSpPr>
                  <p:sp>
                    <p:nvSpPr>
                      <p:cNvPr id="6" name="Cloud 5">
                        <a:extLst>
                          <a:ext uri="{FF2B5EF4-FFF2-40B4-BE49-F238E27FC236}">
                            <a16:creationId xmlns:a16="http://schemas.microsoft.com/office/drawing/2014/main" id="{F0074955-EFA4-A24E-877A-086F7B83DFC7}"/>
                          </a:ext>
                        </a:extLst>
                      </p:cNvPr>
                      <p:cNvSpPr/>
                      <p:nvPr/>
                    </p:nvSpPr>
                    <p:spPr>
                      <a:xfrm>
                        <a:off x="838200" y="1883391"/>
                        <a:ext cx="1965278" cy="982639"/>
                      </a:xfrm>
                      <a:prstGeom prst="cloud">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Internet</a:t>
                        </a:r>
                      </a:p>
                    </p:txBody>
                  </p:sp>
                  <p:sp>
                    <p:nvSpPr>
                      <p:cNvPr id="11" name="TextBox 10">
                        <a:extLst>
                          <a:ext uri="{FF2B5EF4-FFF2-40B4-BE49-F238E27FC236}">
                            <a16:creationId xmlns:a16="http://schemas.microsoft.com/office/drawing/2014/main" id="{99AF5994-DB92-0948-A92B-81E5816AD0F1}"/>
                          </a:ext>
                        </a:extLst>
                      </p:cNvPr>
                      <p:cNvSpPr txBox="1"/>
                      <p:nvPr/>
                    </p:nvSpPr>
                    <p:spPr>
                      <a:xfrm>
                        <a:off x="1681517" y="3029978"/>
                        <a:ext cx="813179" cy="407798"/>
                      </a:xfrm>
                      <a:prstGeom prst="rect">
                        <a:avLst/>
                      </a:prstGeom>
                    </p:spPr>
                    <p:txBody>
                      <a:bodyPr vert="horz" wrap="none" lIns="91440" tIns="45720" rIns="91440" bIns="45720" rtlCol="0">
                        <a:normAutofit/>
                      </a:bodyPr>
                      <a:lstStyle/>
                      <a:p>
                        <a:r>
                          <a:rPr lang="en-US" sz="1800" b="1" dirty="0" err="1">
                            <a:latin typeface="Helvetica Neue" panose="02000503000000020004" pitchFamily="2" charset="0"/>
                            <a:ea typeface="Helvetica Neue" panose="02000503000000020004" pitchFamily="2" charset="0"/>
                            <a:cs typeface="Helvetica Neue" panose="02000503000000020004" pitchFamily="2" charset="0"/>
                          </a:rPr>
                          <a:t>ssh</a:t>
                        </a:r>
                        <a:endParaRPr lang="en-US" sz="1800" b="1"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3" name="Rounded Rectangle 12">
                      <a:extLst>
                        <a:ext uri="{FF2B5EF4-FFF2-40B4-BE49-F238E27FC236}">
                          <a16:creationId xmlns:a16="http://schemas.microsoft.com/office/drawing/2014/main" id="{AAA4D43C-DACE-5643-AD7F-5AC23DDAD40E}"/>
                        </a:ext>
                      </a:extLst>
                    </p:cNvPr>
                    <p:cNvSpPr/>
                    <p:nvPr/>
                  </p:nvSpPr>
                  <p:spPr>
                    <a:xfrm>
                      <a:off x="1908088" y="2977209"/>
                      <a:ext cx="7642746" cy="2533429"/>
                    </a:xfrm>
                    <a:prstGeom prst="round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40BB2D77-C42D-1D47-B59D-B37421ABA640}"/>
                        </a:ext>
                      </a:extLst>
                    </p:cNvPr>
                    <p:cNvSpPr/>
                    <p:nvPr/>
                  </p:nvSpPr>
                  <p:spPr>
                    <a:xfrm>
                      <a:off x="2301975" y="3196438"/>
                      <a:ext cx="1028078" cy="95534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login node</a:t>
                      </a:r>
                    </a:p>
                  </p:txBody>
                </p:sp>
                <p:cxnSp>
                  <p:nvCxnSpPr>
                    <p:cNvPr id="18" name="Straight Connector 17">
                      <a:extLst>
                        <a:ext uri="{FF2B5EF4-FFF2-40B4-BE49-F238E27FC236}">
                          <a16:creationId xmlns:a16="http://schemas.microsoft.com/office/drawing/2014/main" id="{A6E41969-49EB-E640-8595-3228D948F309}"/>
                        </a:ext>
                      </a:extLst>
                    </p:cNvPr>
                    <p:cNvCxnSpPr/>
                    <p:nvPr/>
                  </p:nvCxnSpPr>
                  <p:spPr>
                    <a:xfrm>
                      <a:off x="2816014" y="4151781"/>
                      <a:ext cx="0" cy="7887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68247C9-54B8-B04B-BDA2-5F5018664B11}"/>
                        </a:ext>
                      </a:extLst>
                    </p:cNvPr>
                    <p:cNvCxnSpPr>
                      <a:cxnSpLocks/>
                    </p:cNvCxnSpPr>
                    <p:nvPr/>
                  </p:nvCxnSpPr>
                  <p:spPr>
                    <a:xfrm>
                      <a:off x="2773926" y="4940490"/>
                      <a:ext cx="1283953"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A9A8C60-7B5F-FC45-9D94-34FFFF3E7642}"/>
                      </a:ext>
                    </a:extLst>
                  </p:cNvPr>
                  <p:cNvCxnSpPr>
                    <a:cxnSpLocks/>
                  </p:cNvCxnSpPr>
                  <p:nvPr/>
                </p:nvCxnSpPr>
                <p:spPr>
                  <a:xfrm>
                    <a:off x="3330052" y="3919182"/>
                    <a:ext cx="311169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39CB5A-E1F2-2140-A9A7-9CF3F51968DE}"/>
                      </a:ext>
                    </a:extLst>
                  </p:cNvPr>
                  <p:cNvCxnSpPr>
                    <a:cxnSpLocks/>
                  </p:cNvCxnSpPr>
                  <p:nvPr/>
                </p:nvCxnSpPr>
                <p:spPr>
                  <a:xfrm>
                    <a:off x="6441743" y="3546781"/>
                    <a:ext cx="0" cy="744802"/>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8BB6B4A3-C1C1-8341-8A9A-24CD7269302D}"/>
                      </a:ext>
                    </a:extLst>
                  </p:cNvPr>
                  <p:cNvGrpSpPr/>
                  <p:nvPr/>
                </p:nvGrpSpPr>
                <p:grpSpPr>
                  <a:xfrm>
                    <a:off x="4057879" y="3315336"/>
                    <a:ext cx="726764" cy="1967429"/>
                    <a:chOff x="3886179" y="3345462"/>
                    <a:chExt cx="726764" cy="1967429"/>
                  </a:xfrm>
                </p:grpSpPr>
                <p:cxnSp>
                  <p:nvCxnSpPr>
                    <p:cNvPr id="30" name="Straight Connector 29">
                      <a:extLst>
                        <a:ext uri="{FF2B5EF4-FFF2-40B4-BE49-F238E27FC236}">
                          <a16:creationId xmlns:a16="http://schemas.microsoft.com/office/drawing/2014/main" id="{C9ED0FFC-5CEA-F44B-95AD-6E5D107ED1C2}"/>
                        </a:ext>
                      </a:extLst>
                    </p:cNvPr>
                    <p:cNvCxnSpPr>
                      <a:cxnSpLocks/>
                    </p:cNvCxnSpPr>
                    <p:nvPr/>
                  </p:nvCxnSpPr>
                  <p:spPr>
                    <a:xfrm flipH="1">
                      <a:off x="3886179" y="3345462"/>
                      <a:ext cx="25907" cy="196742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9AE1700-2218-6A45-B14C-B26BB6DB5AA2}"/>
                        </a:ext>
                      </a:extLst>
                    </p:cNvPr>
                    <p:cNvCxnSpPr>
                      <a:cxnSpLocks/>
                    </p:cNvCxnSpPr>
                    <p:nvPr/>
                  </p:nvCxnSpPr>
                  <p:spPr>
                    <a:xfrm>
                      <a:off x="3886179" y="4568089"/>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B5BAC2A-EF38-B642-8911-2544A2228FA8}"/>
                        </a:ext>
                      </a:extLst>
                    </p:cNvPr>
                    <p:cNvCxnSpPr>
                      <a:cxnSpLocks/>
                    </p:cNvCxnSpPr>
                    <p:nvPr/>
                  </p:nvCxnSpPr>
                  <p:spPr>
                    <a:xfrm>
                      <a:off x="3886179" y="4925206"/>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0B9902-CDA8-0F43-BC8A-1A32290589FA}"/>
                        </a:ext>
                      </a:extLst>
                    </p:cNvPr>
                    <p:cNvCxnSpPr>
                      <a:cxnSpLocks/>
                    </p:cNvCxnSpPr>
                    <p:nvPr/>
                  </p:nvCxnSpPr>
                  <p:spPr>
                    <a:xfrm>
                      <a:off x="3886179" y="5298689"/>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B811A2E8-844E-7445-8408-B5AED4CBD325}"/>
                      </a:ext>
                    </a:extLst>
                  </p:cNvPr>
                  <p:cNvCxnSpPr>
                    <a:cxnSpLocks/>
                  </p:cNvCxnSpPr>
                  <p:nvPr/>
                </p:nvCxnSpPr>
                <p:spPr>
                  <a:xfrm>
                    <a:off x="6441743" y="3565513"/>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DD7D15-162A-2348-85DD-808EEC2D80F8}"/>
                      </a:ext>
                    </a:extLst>
                  </p:cNvPr>
                  <p:cNvCxnSpPr>
                    <a:cxnSpLocks/>
                  </p:cNvCxnSpPr>
                  <p:nvPr/>
                </p:nvCxnSpPr>
                <p:spPr>
                  <a:xfrm>
                    <a:off x="6441743" y="3919182"/>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33767C4-767B-594E-B848-26D0649254A3}"/>
                      </a:ext>
                    </a:extLst>
                  </p:cNvPr>
                  <p:cNvCxnSpPr>
                    <a:cxnSpLocks/>
                  </p:cNvCxnSpPr>
                  <p:nvPr/>
                </p:nvCxnSpPr>
                <p:spPr>
                  <a:xfrm>
                    <a:off x="6441743" y="4291583"/>
                    <a:ext cx="726764"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A356A215-D3DD-D543-A318-4F18BD12BA00}"/>
                      </a:ext>
                    </a:extLst>
                  </p:cNvPr>
                  <p:cNvGrpSpPr/>
                  <p:nvPr/>
                </p:nvGrpSpPr>
                <p:grpSpPr>
                  <a:xfrm>
                    <a:off x="7238029" y="3226595"/>
                    <a:ext cx="1361633" cy="1400033"/>
                    <a:chOff x="7246961" y="3220872"/>
                    <a:chExt cx="1000836" cy="1003110"/>
                  </a:xfrm>
                </p:grpSpPr>
                <p:sp>
                  <p:nvSpPr>
                    <p:cNvPr id="38" name="Rectangle 37">
                      <a:extLst>
                        <a:ext uri="{FF2B5EF4-FFF2-40B4-BE49-F238E27FC236}">
                          <a16:creationId xmlns:a16="http://schemas.microsoft.com/office/drawing/2014/main" id="{AE80BF00-1C79-634C-BFA9-078360603851}"/>
                        </a:ext>
                      </a:extLst>
                    </p:cNvPr>
                    <p:cNvSpPr/>
                    <p:nvPr/>
                  </p:nvSpPr>
                  <p:spPr>
                    <a:xfrm>
                      <a:off x="7246961" y="3220872"/>
                      <a:ext cx="696036" cy="69831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A63BF4B-E4F6-494D-B25F-A6D91A412D5E}"/>
                        </a:ext>
                      </a:extLst>
                    </p:cNvPr>
                    <p:cNvSpPr/>
                    <p:nvPr/>
                  </p:nvSpPr>
                  <p:spPr>
                    <a:xfrm>
                      <a:off x="7399361" y="3373272"/>
                      <a:ext cx="696036" cy="69831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9F9CB94-0389-CB4D-A3FF-0C7B3A6E5E01}"/>
                        </a:ext>
                      </a:extLst>
                    </p:cNvPr>
                    <p:cNvSpPr/>
                    <p:nvPr/>
                  </p:nvSpPr>
                  <p:spPr>
                    <a:xfrm>
                      <a:off x="7551761" y="3525672"/>
                      <a:ext cx="696036" cy="69831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knl</a:t>
                      </a: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p>
                  </p:txBody>
                </p:sp>
              </p:grpSp>
              <p:grpSp>
                <p:nvGrpSpPr>
                  <p:cNvPr id="48" name="Group 47">
                    <a:extLst>
                      <a:ext uri="{FF2B5EF4-FFF2-40B4-BE49-F238E27FC236}">
                        <a16:creationId xmlns:a16="http://schemas.microsoft.com/office/drawing/2014/main" id="{3014164E-0422-E24E-8A26-F058E7F11324}"/>
                      </a:ext>
                    </a:extLst>
                  </p:cNvPr>
                  <p:cNvGrpSpPr/>
                  <p:nvPr/>
                </p:nvGrpSpPr>
                <p:grpSpPr>
                  <a:xfrm>
                    <a:off x="4826049" y="4044464"/>
                    <a:ext cx="1361633" cy="1400033"/>
                    <a:chOff x="7246961" y="3220872"/>
                    <a:chExt cx="1000836" cy="1003110"/>
                  </a:xfrm>
                </p:grpSpPr>
                <p:sp>
                  <p:nvSpPr>
                    <p:cNvPr id="49" name="Rectangle 48">
                      <a:extLst>
                        <a:ext uri="{FF2B5EF4-FFF2-40B4-BE49-F238E27FC236}">
                          <a16:creationId xmlns:a16="http://schemas.microsoft.com/office/drawing/2014/main" id="{C58DEDC5-7A47-E841-A8EE-3830EFFDBFE5}"/>
                        </a:ext>
                      </a:extLst>
                    </p:cNvPr>
                    <p:cNvSpPr/>
                    <p:nvPr/>
                  </p:nvSpPr>
                  <p:spPr>
                    <a:xfrm>
                      <a:off x="7246961" y="3220872"/>
                      <a:ext cx="696036" cy="6983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C9E7A70-6105-C141-AFA5-CF3059CCFDE2}"/>
                        </a:ext>
                      </a:extLst>
                    </p:cNvPr>
                    <p:cNvSpPr/>
                    <p:nvPr/>
                  </p:nvSpPr>
                  <p:spPr>
                    <a:xfrm>
                      <a:off x="7399361" y="3373272"/>
                      <a:ext cx="696036" cy="69831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B449ECB-1016-704F-B074-3FEA4673B38C}"/>
                        </a:ext>
                      </a:extLst>
                    </p:cNvPr>
                    <p:cNvSpPr/>
                    <p:nvPr/>
                  </p:nvSpPr>
                  <p:spPr>
                    <a:xfrm>
                      <a:off x="7551761" y="3525672"/>
                      <a:ext cx="696036" cy="69831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skx</a:t>
                      </a: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p>
                  </p:txBody>
                </p:sp>
              </p:grpSp>
              <p:cxnSp>
                <p:nvCxnSpPr>
                  <p:cNvPr id="55" name="Straight Connector 54">
                    <a:extLst>
                      <a:ext uri="{FF2B5EF4-FFF2-40B4-BE49-F238E27FC236}">
                        <a16:creationId xmlns:a16="http://schemas.microsoft.com/office/drawing/2014/main" id="{7D74B7DD-8204-D14F-BD95-15DA6B925914}"/>
                      </a:ext>
                    </a:extLst>
                  </p:cNvPr>
                  <p:cNvCxnSpPr>
                    <a:cxnSpLocks/>
                  </p:cNvCxnSpPr>
                  <p:nvPr/>
                </p:nvCxnSpPr>
                <p:spPr>
                  <a:xfrm flipV="1">
                    <a:off x="4083786" y="3315336"/>
                    <a:ext cx="2586920" cy="918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C8F5A1-A7DC-9A41-AF36-E52F7FB1FF6A}"/>
                      </a:ext>
                    </a:extLst>
                  </p:cNvPr>
                  <p:cNvCxnSpPr>
                    <a:cxnSpLocks/>
                  </p:cNvCxnSpPr>
                  <p:nvPr/>
                </p:nvCxnSpPr>
                <p:spPr>
                  <a:xfrm>
                    <a:off x="6670706" y="2737322"/>
                    <a:ext cx="0" cy="82819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15C03391-DF44-A54B-A77D-10968F34280A}"/>
                    </a:ext>
                  </a:extLst>
                </p:cNvPr>
                <p:cNvGrpSpPr/>
                <p:nvPr/>
              </p:nvGrpSpPr>
              <p:grpSpPr>
                <a:xfrm>
                  <a:off x="5255103" y="1801596"/>
                  <a:ext cx="3372480" cy="1303188"/>
                  <a:chOff x="5652801" y="2188500"/>
                  <a:chExt cx="2541600" cy="809657"/>
                </a:xfrm>
              </p:grpSpPr>
              <p:cxnSp>
                <p:nvCxnSpPr>
                  <p:cNvPr id="64" name="Straight Connector 63">
                    <a:extLst>
                      <a:ext uri="{FF2B5EF4-FFF2-40B4-BE49-F238E27FC236}">
                        <a16:creationId xmlns:a16="http://schemas.microsoft.com/office/drawing/2014/main" id="{B3A33CD8-F4F4-5E4E-A6F5-57A6F90EAC55}"/>
                      </a:ext>
                    </a:extLst>
                  </p:cNvPr>
                  <p:cNvCxnSpPr>
                    <a:cxnSpLocks/>
                  </p:cNvCxnSpPr>
                  <p:nvPr/>
                </p:nvCxnSpPr>
                <p:spPr>
                  <a:xfrm>
                    <a:off x="5652801" y="2188500"/>
                    <a:ext cx="0" cy="7887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07D37A-0DE4-F545-94D0-EAF8F2091A46}"/>
                      </a:ext>
                    </a:extLst>
                  </p:cNvPr>
                  <p:cNvCxnSpPr>
                    <a:cxnSpLocks/>
                  </p:cNvCxnSpPr>
                  <p:nvPr/>
                </p:nvCxnSpPr>
                <p:spPr>
                  <a:xfrm>
                    <a:off x="5652801" y="2965559"/>
                    <a:ext cx="2541600" cy="1165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5770FD-2D6B-FF40-BC3C-67AE1E693117}"/>
                      </a:ext>
                    </a:extLst>
                  </p:cNvPr>
                  <p:cNvCxnSpPr/>
                  <p:nvPr/>
                </p:nvCxnSpPr>
                <p:spPr>
                  <a:xfrm>
                    <a:off x="6921644" y="2188500"/>
                    <a:ext cx="0" cy="7887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AFE308-7FBF-FD4F-8E4E-45D2F4A4227E}"/>
                      </a:ext>
                    </a:extLst>
                  </p:cNvPr>
                  <p:cNvCxnSpPr/>
                  <p:nvPr/>
                </p:nvCxnSpPr>
                <p:spPr>
                  <a:xfrm>
                    <a:off x="8193286" y="2209448"/>
                    <a:ext cx="0" cy="788709"/>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78" name="TextBox 77">
                <a:extLst>
                  <a:ext uri="{FF2B5EF4-FFF2-40B4-BE49-F238E27FC236}">
                    <a16:creationId xmlns:a16="http://schemas.microsoft.com/office/drawing/2014/main" id="{E92BD83D-342C-AA4D-A5C5-42FE5782EB12}"/>
                  </a:ext>
                </a:extLst>
              </p:cNvPr>
              <p:cNvSpPr txBox="1"/>
              <p:nvPr/>
            </p:nvSpPr>
            <p:spPr>
              <a:xfrm>
                <a:off x="6578221" y="6127845"/>
                <a:ext cx="0" cy="0"/>
              </a:xfrm>
              <a:prstGeom prst="rect">
                <a:avLst/>
              </a:prstGeom>
            </p:spPr>
            <p:txBody>
              <a:bodyPr vert="horz" wrap="none" lIns="91440" tIns="45720" rIns="91440" bIns="45720" rtlCol="0">
                <a:normAutofit fontScale="25000" lnSpcReduction="20000"/>
              </a:bodyPr>
              <a:lstStyle/>
              <a:p>
                <a:endParaRPr lang="en-US" sz="1800" dirty="0"/>
              </a:p>
            </p:txBody>
          </p:sp>
          <p:cxnSp>
            <p:nvCxnSpPr>
              <p:cNvPr id="79" name="Straight Arrow Connector 78">
                <a:extLst>
                  <a:ext uri="{FF2B5EF4-FFF2-40B4-BE49-F238E27FC236}">
                    <a16:creationId xmlns:a16="http://schemas.microsoft.com/office/drawing/2014/main" id="{F56A5A93-D877-CD4A-9047-B120A5E25854}"/>
                  </a:ext>
                </a:extLst>
              </p:cNvPr>
              <p:cNvCxnSpPr>
                <a:cxnSpLocks/>
              </p:cNvCxnSpPr>
              <p:nvPr/>
            </p:nvCxnSpPr>
            <p:spPr>
              <a:xfrm>
                <a:off x="1991499" y="2977209"/>
                <a:ext cx="586033" cy="74863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2361FEF2-DE2B-3041-8028-C58B67F1F3C8}"/>
                  </a:ext>
                </a:extLst>
              </p:cNvPr>
              <p:cNvSpPr txBox="1"/>
              <p:nvPr/>
            </p:nvSpPr>
            <p:spPr>
              <a:xfrm>
                <a:off x="3204205" y="4928530"/>
                <a:ext cx="934709" cy="354842"/>
              </a:xfrm>
              <a:prstGeom prst="rect">
                <a:avLst/>
              </a:prstGeom>
            </p:spPr>
            <p:txBody>
              <a:bodyPr vert="horz" wrap="square" lIns="91440" tIns="45720" rIns="91440" bIns="45720" rtlCol="0">
                <a:normAutofit lnSpcReduction="10000"/>
              </a:bodyPr>
              <a:lstStyle/>
              <a:p>
                <a:r>
                  <a:rPr lang="en-US" sz="1800" dirty="0" err="1">
                    <a:latin typeface="Helvetica Neue" panose="02000503000000020004" pitchFamily="2" charset="0"/>
                    <a:ea typeface="Helvetica Neue" panose="02000503000000020004" pitchFamily="2" charset="0"/>
                    <a:cs typeface="Helvetica Neue" panose="02000503000000020004" pitchFamily="2" charset="0"/>
                  </a:rPr>
                  <a:t>sbatch</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TextBox 80">
                <a:extLst>
                  <a:ext uri="{FF2B5EF4-FFF2-40B4-BE49-F238E27FC236}">
                    <a16:creationId xmlns:a16="http://schemas.microsoft.com/office/drawing/2014/main" id="{3C0492FE-522A-0F40-B3DC-553258252266}"/>
                  </a:ext>
                </a:extLst>
              </p:cNvPr>
              <p:cNvSpPr txBox="1"/>
              <p:nvPr/>
            </p:nvSpPr>
            <p:spPr>
              <a:xfrm>
                <a:off x="4802256" y="3263812"/>
                <a:ext cx="1230133" cy="406771"/>
              </a:xfrm>
              <a:prstGeom prst="rect">
                <a:avLst/>
              </a:prstGeom>
            </p:spPr>
            <p:txBody>
              <a:bodyPr vert="horz" wrap="square" lIns="91440" tIns="45720" rIns="91440" bIns="45720" rtlCol="0">
                <a:norm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omnipath</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extBox 81">
                <a:extLst>
                  <a:ext uri="{FF2B5EF4-FFF2-40B4-BE49-F238E27FC236}">
                    <a16:creationId xmlns:a16="http://schemas.microsoft.com/office/drawing/2014/main" id="{CDAC1381-BE87-4945-818B-EBD5CF6E9C15}"/>
                  </a:ext>
                </a:extLst>
              </p:cNvPr>
              <p:cNvSpPr txBox="1"/>
              <p:nvPr/>
            </p:nvSpPr>
            <p:spPr>
              <a:xfrm>
                <a:off x="8015428" y="5469606"/>
                <a:ext cx="1610436" cy="513093"/>
              </a:xfrm>
              <a:prstGeom prst="rect">
                <a:avLst/>
              </a:prstGeom>
            </p:spPr>
            <p:txBody>
              <a:bodyPr vert="horz" wrap="square" lIns="91440" tIns="45720" rIns="91440" bIns="45720" rtlCol="0">
                <a:normAutofit fontScale="92500"/>
              </a:bodyPr>
              <a:lstStyle/>
              <a:p>
                <a:r>
                  <a:rPr lang="en-US" sz="1800" b="1" dirty="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rPr>
                  <a:t>STAMPEDE 2</a:t>
                </a:r>
              </a:p>
            </p:txBody>
          </p:sp>
        </p:grpSp>
        <p:sp>
          <p:nvSpPr>
            <p:cNvPr id="89" name="Rectangle 88">
              <a:extLst>
                <a:ext uri="{FF2B5EF4-FFF2-40B4-BE49-F238E27FC236}">
                  <a16:creationId xmlns:a16="http://schemas.microsoft.com/office/drawing/2014/main" id="{27A7220D-C8BC-4541-ACA9-516127CA2CEB}"/>
                </a:ext>
              </a:extLst>
            </p:cNvPr>
            <p:cNvSpPr/>
            <p:nvPr/>
          </p:nvSpPr>
          <p:spPr>
            <a:xfrm>
              <a:off x="4987593" y="1863505"/>
              <a:ext cx="1381179" cy="55855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59E4BD8-1627-6943-AFEF-7EF4CD7B4B0E}"/>
                </a:ext>
              </a:extLst>
            </p:cNvPr>
            <p:cNvSpPr/>
            <p:nvPr/>
          </p:nvSpPr>
          <p:spPr>
            <a:xfrm>
              <a:off x="4987593" y="2204400"/>
              <a:ext cx="1381179" cy="4063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$HOME</a:t>
              </a:r>
            </a:p>
          </p:txBody>
        </p:sp>
      </p:grpSp>
      <p:sp>
        <p:nvSpPr>
          <p:cNvPr id="91" name="Oval 90">
            <a:extLst>
              <a:ext uri="{FF2B5EF4-FFF2-40B4-BE49-F238E27FC236}">
                <a16:creationId xmlns:a16="http://schemas.microsoft.com/office/drawing/2014/main" id="{48D6426A-1E97-FC41-99C3-1F2C4198AF9F}"/>
              </a:ext>
            </a:extLst>
          </p:cNvPr>
          <p:cNvSpPr/>
          <p:nvPr/>
        </p:nvSpPr>
        <p:spPr>
          <a:xfrm>
            <a:off x="4987593" y="1680282"/>
            <a:ext cx="1381179" cy="4063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Rectangle 91">
            <a:extLst>
              <a:ext uri="{FF2B5EF4-FFF2-40B4-BE49-F238E27FC236}">
                <a16:creationId xmlns:a16="http://schemas.microsoft.com/office/drawing/2014/main" id="{2C329933-4761-BB4A-99D6-478F32B8CE97}"/>
              </a:ext>
            </a:extLst>
          </p:cNvPr>
          <p:cNvSpPr/>
          <p:nvPr/>
        </p:nvSpPr>
        <p:spPr>
          <a:xfrm>
            <a:off x="6644452" y="1900018"/>
            <a:ext cx="1381179" cy="55855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C49D3CD-0FA6-2242-97E7-A573CBA1D67C}"/>
              </a:ext>
            </a:extLst>
          </p:cNvPr>
          <p:cNvSpPr/>
          <p:nvPr/>
        </p:nvSpPr>
        <p:spPr>
          <a:xfrm>
            <a:off x="6650905" y="2238469"/>
            <a:ext cx="1381179" cy="4063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$WORK</a:t>
            </a:r>
          </a:p>
        </p:txBody>
      </p:sp>
      <p:sp>
        <p:nvSpPr>
          <p:cNvPr id="93" name="Oval 92">
            <a:extLst>
              <a:ext uri="{FF2B5EF4-FFF2-40B4-BE49-F238E27FC236}">
                <a16:creationId xmlns:a16="http://schemas.microsoft.com/office/drawing/2014/main" id="{BCE6D209-4293-F141-A914-86CCD8851F8E}"/>
              </a:ext>
            </a:extLst>
          </p:cNvPr>
          <p:cNvSpPr/>
          <p:nvPr/>
        </p:nvSpPr>
        <p:spPr>
          <a:xfrm>
            <a:off x="6641331" y="1659365"/>
            <a:ext cx="1381179" cy="406451"/>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Rectangle 93">
            <a:extLst>
              <a:ext uri="{FF2B5EF4-FFF2-40B4-BE49-F238E27FC236}">
                <a16:creationId xmlns:a16="http://schemas.microsoft.com/office/drawing/2014/main" id="{7B340613-5C0E-1747-9938-A30B474F52E2}"/>
              </a:ext>
            </a:extLst>
          </p:cNvPr>
          <p:cNvSpPr/>
          <p:nvPr/>
        </p:nvSpPr>
        <p:spPr>
          <a:xfrm>
            <a:off x="8279600" y="1855356"/>
            <a:ext cx="1381179" cy="55855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32B6BD0-FC7D-9C45-BFF5-36CFBDFEF3EF}"/>
              </a:ext>
            </a:extLst>
          </p:cNvPr>
          <p:cNvSpPr/>
          <p:nvPr/>
        </p:nvSpPr>
        <p:spPr>
          <a:xfrm>
            <a:off x="8276479" y="1661970"/>
            <a:ext cx="1381179" cy="406451"/>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Oval 87">
            <a:extLst>
              <a:ext uri="{FF2B5EF4-FFF2-40B4-BE49-F238E27FC236}">
                <a16:creationId xmlns:a16="http://schemas.microsoft.com/office/drawing/2014/main" id="{A62746B1-2808-C845-9715-77980CF5BDC2}"/>
              </a:ext>
            </a:extLst>
          </p:cNvPr>
          <p:cNvSpPr/>
          <p:nvPr/>
        </p:nvSpPr>
        <p:spPr>
          <a:xfrm>
            <a:off x="8279601" y="2204400"/>
            <a:ext cx="1381179" cy="4063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$SCRATCH</a:t>
            </a:r>
          </a:p>
        </p:txBody>
      </p:sp>
    </p:spTree>
    <p:extLst>
      <p:ext uri="{BB962C8B-B14F-4D97-AF65-F5344CB8AC3E}">
        <p14:creationId xmlns:p14="http://schemas.microsoft.com/office/powerpoint/2010/main" val="88917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EF92-2030-1C41-8BE8-354D619EBA62}"/>
              </a:ext>
            </a:extLst>
          </p:cNvPr>
          <p:cNvSpPr>
            <a:spLocks noGrp="1"/>
          </p:cNvSpPr>
          <p:nvPr>
            <p:ph type="title"/>
          </p:nvPr>
        </p:nvSpPr>
        <p:spPr/>
        <p:txBody>
          <a:bodyPr/>
          <a:lstStyle/>
          <a:p>
            <a:r>
              <a:rPr lang="en-US" dirty="0"/>
              <a:t>Managing Your Jobs</a:t>
            </a:r>
          </a:p>
        </p:txBody>
      </p:sp>
      <p:sp>
        <p:nvSpPr>
          <p:cNvPr id="3" name="Content Placeholder 2">
            <a:extLst>
              <a:ext uri="{FF2B5EF4-FFF2-40B4-BE49-F238E27FC236}">
                <a16:creationId xmlns:a16="http://schemas.microsoft.com/office/drawing/2014/main" id="{9740CDA0-9C55-8E45-BAE7-92B9EA0B99C5}"/>
              </a:ext>
            </a:extLst>
          </p:cNvPr>
          <p:cNvSpPr>
            <a:spLocks noGrp="1"/>
          </p:cNvSpPr>
          <p:nvPr>
            <p:ph idx="1"/>
          </p:nvPr>
        </p:nvSpPr>
        <p:spPr/>
        <p:txBody>
          <a:bodyPr/>
          <a:lstStyle/>
          <a:p>
            <a:r>
              <a:rPr lang="en-US" dirty="0" err="1">
                <a:latin typeface="Courier" pitchFamily="2" charset="0"/>
              </a:rPr>
              <a:t>qlimits</a:t>
            </a:r>
            <a:r>
              <a:rPr lang="en-US" dirty="0">
                <a:latin typeface="Courier"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 all queues restrictions </a:t>
            </a:r>
          </a:p>
          <a:p>
            <a:r>
              <a:rPr lang="en-US" dirty="0" err="1">
                <a:latin typeface="Courier" pitchFamily="2" charset="0"/>
              </a:rPr>
              <a:t>sinfo</a:t>
            </a:r>
            <a:r>
              <a:rPr lang="en-US" dirty="0">
                <a:latin typeface="Courier"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 monitor queues in real time</a:t>
            </a:r>
          </a:p>
          <a:p>
            <a:r>
              <a:rPr lang="en-US" dirty="0" err="1">
                <a:latin typeface="Courier" pitchFamily="2" charset="0"/>
                <a:ea typeface="Helvetica Neue" panose="02000503000000020004" pitchFamily="2" charset="0"/>
                <a:cs typeface="Helvetica Neue" panose="02000503000000020004" pitchFamily="2" charset="0"/>
              </a:rPr>
              <a:t>squeue</a:t>
            </a:r>
            <a:r>
              <a:rPr lang="en-US" dirty="0">
                <a:latin typeface="Courier"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 monitor jobs in real time</a:t>
            </a:r>
          </a:p>
          <a:p>
            <a:r>
              <a:rPr lang="en-US" dirty="0" err="1">
                <a:latin typeface="Courier" pitchFamily="2" charset="0"/>
                <a:ea typeface="Helvetica Neue" panose="02000503000000020004" pitchFamily="2" charset="0"/>
                <a:cs typeface="Helvetica Neue" panose="02000503000000020004" pitchFamily="2" charset="0"/>
              </a:rPr>
              <a:t>showq</a:t>
            </a:r>
            <a:r>
              <a:rPr lang="en-US" dirty="0">
                <a:latin typeface="Helvetica Neue" panose="02000503000000020004" pitchFamily="2" charset="0"/>
                <a:ea typeface="Helvetica Neue" panose="02000503000000020004" pitchFamily="2" charset="0"/>
                <a:cs typeface="Helvetica Neue" panose="02000503000000020004" pitchFamily="2" charset="0"/>
              </a:rPr>
              <a:t> – similar output to </a:t>
            </a:r>
            <a:r>
              <a:rPr lang="en-US" dirty="0" err="1">
                <a:latin typeface="Courier" pitchFamily="2" charset="0"/>
                <a:ea typeface="Helvetica Neue" panose="02000503000000020004" pitchFamily="2" charset="0"/>
                <a:cs typeface="Helvetica Neue" panose="02000503000000020004" pitchFamily="2" charset="0"/>
              </a:rPr>
              <a:t>squeue</a:t>
            </a:r>
            <a:r>
              <a:rPr lang="en-US" dirty="0">
                <a:latin typeface="Helvetica Neue" panose="02000503000000020004" pitchFamily="2" charset="0"/>
                <a:ea typeface="Helvetica Neue" panose="02000503000000020004" pitchFamily="2" charset="0"/>
                <a:cs typeface="Helvetica Neue" panose="02000503000000020004" pitchFamily="2" charset="0"/>
              </a:rPr>
              <a:t> </a:t>
            </a:r>
          </a:p>
          <a:p>
            <a:r>
              <a:rPr lang="en-US" dirty="0" err="1">
                <a:latin typeface="Courier" pitchFamily="2" charset="0"/>
                <a:ea typeface="Helvetica Neue" panose="02000503000000020004" pitchFamily="2" charset="0"/>
                <a:cs typeface="Helvetica Neue" panose="02000503000000020004" pitchFamily="2" charset="0"/>
              </a:rPr>
              <a:t>scancel</a:t>
            </a:r>
            <a:r>
              <a:rPr lang="en-US" dirty="0">
                <a:latin typeface="Helvetica Neue" panose="02000503000000020004" pitchFamily="2" charset="0"/>
                <a:ea typeface="Helvetica Neue" panose="02000503000000020004" pitchFamily="2" charset="0"/>
                <a:cs typeface="Helvetica Neue" panose="02000503000000020004" pitchFamily="2" charset="0"/>
              </a:rPr>
              <a:t> – manually cancel a job</a:t>
            </a:r>
          </a:p>
          <a:p>
            <a:r>
              <a:rPr lang="en-US" dirty="0" err="1">
                <a:latin typeface="Courier" pitchFamily="2" charset="0"/>
                <a:ea typeface="Helvetica Neue" panose="02000503000000020004" pitchFamily="2" charset="0"/>
                <a:cs typeface="Helvetica Neue" panose="02000503000000020004" pitchFamily="2" charset="0"/>
              </a:rPr>
              <a:t>scontrol</a:t>
            </a:r>
            <a:r>
              <a:rPr lang="en-US" dirty="0">
                <a:latin typeface="Helvetica Neue" panose="02000503000000020004" pitchFamily="2" charset="0"/>
                <a:ea typeface="Helvetica Neue" panose="02000503000000020004" pitchFamily="2" charset="0"/>
                <a:cs typeface="Helvetica Neue" panose="02000503000000020004" pitchFamily="2" charset="0"/>
              </a:rPr>
              <a:t> – detailed information about the configuration of a job</a:t>
            </a:r>
          </a:p>
          <a:p>
            <a:r>
              <a:rPr lang="en-US" dirty="0" err="1">
                <a:latin typeface="Courier" pitchFamily="2" charset="0"/>
                <a:ea typeface="Helvetica Neue" panose="02000503000000020004" pitchFamily="2" charset="0"/>
                <a:cs typeface="Helvetica Neue" panose="02000503000000020004" pitchFamily="2" charset="0"/>
              </a:rPr>
              <a:t>sacct</a:t>
            </a:r>
            <a:r>
              <a:rPr lang="en-US" dirty="0">
                <a:latin typeface="Helvetica Neue" panose="02000503000000020004" pitchFamily="2" charset="0"/>
                <a:ea typeface="Helvetica Neue" panose="02000503000000020004" pitchFamily="2" charset="0"/>
                <a:cs typeface="Helvetica Neue" panose="02000503000000020004" pitchFamily="2" charset="0"/>
              </a:rPr>
              <a:t> – accounting data about your jobs</a:t>
            </a:r>
            <a:endParaRPr lang="en-US" dirty="0">
              <a:latin typeface="Courier"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5D1628F2-62F5-9643-8F9B-41CFAF26961E}"/>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FB515D9-DD73-DE4B-99A5-81ABF27A2418}"/>
              </a:ext>
            </a:extLst>
          </p:cNvPr>
          <p:cNvSpPr>
            <a:spLocks noGrp="1"/>
          </p:cNvSpPr>
          <p:nvPr>
            <p:ph type="sldNum" sz="quarter" idx="12"/>
          </p:nvPr>
        </p:nvSpPr>
        <p:spPr/>
        <p:txBody>
          <a:bodyPr/>
          <a:lstStyle/>
          <a:p>
            <a:fld id="{2024AA8B-F1EC-D547-99EC-1807C0CD66CE}" type="slidenum">
              <a:rPr lang="en-US" smtClean="0"/>
              <a:t>40</a:t>
            </a:fld>
            <a:endParaRPr lang="en-US"/>
          </a:p>
        </p:txBody>
      </p:sp>
    </p:spTree>
    <p:extLst>
      <p:ext uri="{BB962C8B-B14F-4D97-AF65-F5344CB8AC3E}">
        <p14:creationId xmlns:p14="http://schemas.microsoft.com/office/powerpoint/2010/main" val="13127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2DC8EA-14A2-C94E-91C3-E5FE822D285A}"/>
              </a:ext>
            </a:extLst>
          </p:cNvPr>
          <p:cNvSpPr>
            <a:spLocks noGrp="1"/>
          </p:cNvSpPr>
          <p:nvPr>
            <p:ph idx="1"/>
          </p:nvPr>
        </p:nvSpPr>
        <p:spPr>
          <a:xfrm>
            <a:off x="838200" y="671332"/>
            <a:ext cx="10515600" cy="5382227"/>
          </a:xfrm>
          <a:solidFill>
            <a:schemeClr val="tx1"/>
          </a:solidFill>
        </p:spPr>
        <p:txBody>
          <a:bodyPr>
            <a:normAutofit fontScale="92500" lnSpcReduction="10000"/>
          </a:bodyPr>
          <a:lstStyle/>
          <a:p>
            <a:r>
              <a:rPr lang="en-US" sz="1800" dirty="0">
                <a:solidFill>
                  <a:schemeClr val="bg1"/>
                </a:solidFill>
                <a:latin typeface="Courier" pitchFamily="2" charset="0"/>
              </a:rPr>
              <a:t>staff.stampede2(1009)$ </a:t>
            </a:r>
            <a:r>
              <a:rPr lang="en-US" sz="1800" dirty="0" err="1">
                <a:solidFill>
                  <a:schemeClr val="bg1"/>
                </a:solidFill>
                <a:latin typeface="Courier" pitchFamily="2" charset="0"/>
              </a:rPr>
              <a:t>squeue</a:t>
            </a:r>
            <a:r>
              <a:rPr lang="en-US" sz="1800" dirty="0">
                <a:solidFill>
                  <a:schemeClr val="bg1"/>
                </a:solidFill>
                <a:latin typeface="Courier" pitchFamily="2" charset="0"/>
              </a:rPr>
              <a:t> -u </a:t>
            </a:r>
            <a:r>
              <a:rPr lang="en-US" sz="1800" dirty="0" err="1">
                <a:solidFill>
                  <a:schemeClr val="bg1"/>
                </a:solidFill>
                <a:latin typeface="Courier" pitchFamily="2" charset="0"/>
              </a:rPr>
              <a:t>vtrue</a:t>
            </a:r>
            <a:endParaRPr lang="en-US" sz="1800" dirty="0">
              <a:solidFill>
                <a:schemeClr val="bg1"/>
              </a:solidFill>
              <a:latin typeface="Courier" pitchFamily="2" charset="0"/>
            </a:endParaRPr>
          </a:p>
          <a:p>
            <a:r>
              <a:rPr lang="en-US" sz="1800" dirty="0">
                <a:solidFill>
                  <a:schemeClr val="bg1"/>
                </a:solidFill>
                <a:latin typeface="Courier" pitchFamily="2" charset="0"/>
              </a:rPr>
              <a:t>    JOBID   PARTITION     NAME     USER ST       TIME  NODES NODELIST(REASON)</a:t>
            </a:r>
          </a:p>
          <a:p>
            <a:r>
              <a:rPr lang="en-US" sz="1800" dirty="0">
                <a:solidFill>
                  <a:schemeClr val="bg1"/>
                </a:solidFill>
                <a:latin typeface="Courier" pitchFamily="2" charset="0"/>
              </a:rPr>
              <a:t>    1604426 development idv20717    </a:t>
            </a:r>
            <a:r>
              <a:rPr lang="en-US" sz="1800" dirty="0" err="1">
                <a:solidFill>
                  <a:schemeClr val="bg1"/>
                </a:solidFill>
                <a:latin typeface="Courier" pitchFamily="2" charset="0"/>
              </a:rPr>
              <a:t>vtrue</a:t>
            </a:r>
            <a:r>
              <a:rPr lang="en-US" sz="1800" dirty="0">
                <a:solidFill>
                  <a:schemeClr val="bg1"/>
                </a:solidFill>
                <a:latin typeface="Courier" pitchFamily="2" charset="0"/>
              </a:rPr>
              <a:t>  R      16:57      1 c455-001</a:t>
            </a:r>
          </a:p>
          <a:p>
            <a:endParaRPr lang="en-US" sz="1800" dirty="0">
              <a:solidFill>
                <a:schemeClr val="bg1"/>
              </a:solidFill>
              <a:latin typeface="Courier" pitchFamily="2" charset="0"/>
            </a:endParaRPr>
          </a:p>
          <a:p>
            <a:r>
              <a:rPr lang="en-US" sz="1800" dirty="0">
                <a:solidFill>
                  <a:schemeClr val="bg1"/>
                </a:solidFill>
                <a:latin typeface="Courier" pitchFamily="2" charset="0"/>
              </a:rPr>
              <a:t>staff.stampede2(1010)$ </a:t>
            </a:r>
            <a:r>
              <a:rPr lang="en-US" sz="1800" dirty="0" err="1">
                <a:solidFill>
                  <a:schemeClr val="bg1"/>
                </a:solidFill>
                <a:latin typeface="Courier" pitchFamily="2" charset="0"/>
              </a:rPr>
              <a:t>scontrol</a:t>
            </a:r>
            <a:r>
              <a:rPr lang="en-US" sz="1800" dirty="0">
                <a:solidFill>
                  <a:schemeClr val="bg1"/>
                </a:solidFill>
                <a:latin typeface="Courier" pitchFamily="2" charset="0"/>
              </a:rPr>
              <a:t> show job=1604426</a:t>
            </a:r>
          </a:p>
          <a:p>
            <a:r>
              <a:rPr lang="en-US" sz="1800" dirty="0" err="1">
                <a:solidFill>
                  <a:schemeClr val="bg1"/>
                </a:solidFill>
                <a:latin typeface="Courier" pitchFamily="2" charset="0"/>
              </a:rPr>
              <a:t>JobId</a:t>
            </a:r>
            <a:r>
              <a:rPr lang="en-US" sz="1800" dirty="0">
                <a:solidFill>
                  <a:schemeClr val="bg1"/>
                </a:solidFill>
                <a:latin typeface="Courier" pitchFamily="2" charset="0"/>
              </a:rPr>
              <a:t>=1604426 </a:t>
            </a:r>
            <a:r>
              <a:rPr lang="en-US" sz="1800" dirty="0" err="1">
                <a:solidFill>
                  <a:schemeClr val="bg1"/>
                </a:solidFill>
                <a:latin typeface="Courier" pitchFamily="2" charset="0"/>
              </a:rPr>
              <a:t>JobName</a:t>
            </a:r>
            <a:r>
              <a:rPr lang="en-US" sz="1800" dirty="0">
                <a:solidFill>
                  <a:schemeClr val="bg1"/>
                </a:solidFill>
                <a:latin typeface="Courier" pitchFamily="2" charset="0"/>
              </a:rPr>
              <a:t>=idv20717</a:t>
            </a:r>
          </a:p>
          <a:p>
            <a:r>
              <a:rPr lang="en-US" sz="1800" dirty="0">
                <a:solidFill>
                  <a:schemeClr val="bg1"/>
                </a:solidFill>
                <a:latin typeface="Courier" pitchFamily="2" charset="0"/>
              </a:rPr>
              <a:t>   </a:t>
            </a:r>
            <a:r>
              <a:rPr lang="en-US" sz="1800" dirty="0" err="1">
                <a:solidFill>
                  <a:schemeClr val="bg1"/>
                </a:solidFill>
                <a:latin typeface="Courier" pitchFamily="2" charset="0"/>
              </a:rPr>
              <a:t>UserId</a:t>
            </a:r>
            <a:r>
              <a:rPr lang="en-US" sz="1800" dirty="0">
                <a:solidFill>
                  <a:schemeClr val="bg1"/>
                </a:solidFill>
                <a:latin typeface="Courier" pitchFamily="2" charset="0"/>
              </a:rPr>
              <a:t>=</a:t>
            </a:r>
            <a:r>
              <a:rPr lang="en-US" sz="1800" dirty="0" err="1">
                <a:solidFill>
                  <a:schemeClr val="bg1"/>
                </a:solidFill>
                <a:latin typeface="Courier" pitchFamily="2" charset="0"/>
              </a:rPr>
              <a:t>vtrue</a:t>
            </a:r>
            <a:r>
              <a:rPr lang="en-US" sz="1800" dirty="0">
                <a:solidFill>
                  <a:schemeClr val="bg1"/>
                </a:solidFill>
                <a:latin typeface="Courier" pitchFamily="2" charset="0"/>
              </a:rPr>
              <a:t>(829572) </a:t>
            </a:r>
            <a:r>
              <a:rPr lang="en-US" sz="1800" dirty="0" err="1">
                <a:solidFill>
                  <a:schemeClr val="bg1"/>
                </a:solidFill>
                <a:latin typeface="Courier" pitchFamily="2" charset="0"/>
              </a:rPr>
              <a:t>GroupId</a:t>
            </a:r>
            <a:r>
              <a:rPr lang="en-US" sz="1800" dirty="0">
                <a:solidFill>
                  <a:schemeClr val="bg1"/>
                </a:solidFill>
                <a:latin typeface="Courier" pitchFamily="2" charset="0"/>
              </a:rPr>
              <a:t>=G-815499(815499) </a:t>
            </a:r>
            <a:r>
              <a:rPr lang="en-US" sz="1800" dirty="0" err="1">
                <a:solidFill>
                  <a:schemeClr val="bg1"/>
                </a:solidFill>
                <a:latin typeface="Courier" pitchFamily="2" charset="0"/>
              </a:rPr>
              <a:t>MCS_label</a:t>
            </a:r>
            <a:r>
              <a:rPr lang="en-US" sz="1800" dirty="0">
                <a:solidFill>
                  <a:schemeClr val="bg1"/>
                </a:solidFill>
                <a:latin typeface="Courier" pitchFamily="2" charset="0"/>
              </a:rPr>
              <a:t>=N/A</a:t>
            </a:r>
          </a:p>
          <a:p>
            <a:r>
              <a:rPr lang="en-US" sz="1800" dirty="0">
                <a:solidFill>
                  <a:schemeClr val="bg1"/>
                </a:solidFill>
                <a:latin typeface="Courier" pitchFamily="2" charset="0"/>
              </a:rPr>
              <a:t>   Priority=400 Nice=0 Account=A-</a:t>
            </a:r>
            <a:r>
              <a:rPr lang="en-US" sz="1800" dirty="0" err="1">
                <a:solidFill>
                  <a:schemeClr val="bg1"/>
                </a:solidFill>
                <a:latin typeface="Courier" pitchFamily="2" charset="0"/>
              </a:rPr>
              <a:t>ccsc</a:t>
            </a:r>
            <a:r>
              <a:rPr lang="en-US" sz="1800" dirty="0">
                <a:solidFill>
                  <a:schemeClr val="bg1"/>
                </a:solidFill>
                <a:latin typeface="Courier" pitchFamily="2" charset="0"/>
              </a:rPr>
              <a:t> QOS=normal</a:t>
            </a:r>
          </a:p>
          <a:p>
            <a:r>
              <a:rPr lang="en-US" sz="1800" dirty="0">
                <a:solidFill>
                  <a:schemeClr val="bg1"/>
                </a:solidFill>
                <a:latin typeface="Courier" pitchFamily="2" charset="0"/>
              </a:rPr>
              <a:t>   </a:t>
            </a:r>
            <a:r>
              <a:rPr lang="en-US" sz="1800" dirty="0" err="1">
                <a:solidFill>
                  <a:schemeClr val="bg1"/>
                </a:solidFill>
                <a:latin typeface="Courier" pitchFamily="2" charset="0"/>
              </a:rPr>
              <a:t>JobState</a:t>
            </a:r>
            <a:r>
              <a:rPr lang="en-US" sz="1800" dirty="0">
                <a:solidFill>
                  <a:schemeClr val="bg1"/>
                </a:solidFill>
                <a:latin typeface="Courier" pitchFamily="2" charset="0"/>
              </a:rPr>
              <a:t>=RUNNING Reason=None Dependency=(null)</a:t>
            </a:r>
          </a:p>
          <a:p>
            <a:r>
              <a:rPr lang="en-US" sz="1800" dirty="0">
                <a:solidFill>
                  <a:schemeClr val="bg1"/>
                </a:solidFill>
                <a:latin typeface="Courier" pitchFamily="2" charset="0"/>
              </a:rPr>
              <a:t>   Requeue=0 Restarts=0 </a:t>
            </a:r>
            <a:r>
              <a:rPr lang="en-US" sz="1800" dirty="0" err="1">
                <a:solidFill>
                  <a:schemeClr val="bg1"/>
                </a:solidFill>
                <a:latin typeface="Courier" pitchFamily="2" charset="0"/>
              </a:rPr>
              <a:t>BatchFlag</a:t>
            </a:r>
            <a:r>
              <a:rPr lang="en-US" sz="1800" dirty="0">
                <a:solidFill>
                  <a:schemeClr val="bg1"/>
                </a:solidFill>
                <a:latin typeface="Courier" pitchFamily="2" charset="0"/>
              </a:rPr>
              <a:t>=1 Reboot=0 </a:t>
            </a:r>
            <a:r>
              <a:rPr lang="en-US" sz="1800" dirty="0" err="1">
                <a:solidFill>
                  <a:schemeClr val="bg1"/>
                </a:solidFill>
                <a:latin typeface="Courier" pitchFamily="2" charset="0"/>
              </a:rPr>
              <a:t>ExitCode</a:t>
            </a:r>
            <a:r>
              <a:rPr lang="en-US" sz="1800" dirty="0">
                <a:solidFill>
                  <a:schemeClr val="bg1"/>
                </a:solidFill>
                <a:latin typeface="Courier" pitchFamily="2" charset="0"/>
              </a:rPr>
              <a:t>=0:0</a:t>
            </a:r>
          </a:p>
          <a:p>
            <a:r>
              <a:rPr lang="en-US" sz="1800" dirty="0">
                <a:solidFill>
                  <a:schemeClr val="bg1"/>
                </a:solidFill>
                <a:latin typeface="Courier" pitchFamily="2" charset="0"/>
              </a:rPr>
              <a:t>   </a:t>
            </a:r>
            <a:r>
              <a:rPr lang="en-US" sz="1800" dirty="0" err="1">
                <a:solidFill>
                  <a:schemeClr val="bg1"/>
                </a:solidFill>
                <a:latin typeface="Courier" pitchFamily="2" charset="0"/>
              </a:rPr>
              <a:t>RunTime</a:t>
            </a:r>
            <a:r>
              <a:rPr lang="en-US" sz="1800" dirty="0">
                <a:solidFill>
                  <a:schemeClr val="bg1"/>
                </a:solidFill>
                <a:latin typeface="Courier" pitchFamily="2" charset="0"/>
              </a:rPr>
              <a:t>=00:18:08 </a:t>
            </a:r>
            <a:r>
              <a:rPr lang="en-US" sz="1800" dirty="0" err="1">
                <a:solidFill>
                  <a:schemeClr val="bg1"/>
                </a:solidFill>
                <a:latin typeface="Courier" pitchFamily="2" charset="0"/>
              </a:rPr>
              <a:t>TimeLimit</a:t>
            </a:r>
            <a:r>
              <a:rPr lang="en-US" sz="1800" dirty="0">
                <a:solidFill>
                  <a:schemeClr val="bg1"/>
                </a:solidFill>
                <a:latin typeface="Courier" pitchFamily="2" charset="0"/>
              </a:rPr>
              <a:t>=00:30:00 </a:t>
            </a:r>
            <a:r>
              <a:rPr lang="en-US" sz="1800" dirty="0" err="1">
                <a:solidFill>
                  <a:schemeClr val="bg1"/>
                </a:solidFill>
                <a:latin typeface="Courier" pitchFamily="2" charset="0"/>
              </a:rPr>
              <a:t>TimeMin</a:t>
            </a:r>
            <a:r>
              <a:rPr lang="en-US" sz="1800" dirty="0">
                <a:solidFill>
                  <a:schemeClr val="bg1"/>
                </a:solidFill>
                <a:latin typeface="Courier" pitchFamily="2" charset="0"/>
              </a:rPr>
              <a:t>=N/A</a:t>
            </a:r>
          </a:p>
          <a:p>
            <a:r>
              <a:rPr lang="en-US" sz="1800" dirty="0">
                <a:solidFill>
                  <a:schemeClr val="bg1"/>
                </a:solidFill>
                <a:latin typeface="Courier" pitchFamily="2" charset="0"/>
              </a:rPr>
              <a:t>   </a:t>
            </a:r>
            <a:r>
              <a:rPr lang="en-US" sz="1800" dirty="0" err="1">
                <a:solidFill>
                  <a:schemeClr val="bg1"/>
                </a:solidFill>
                <a:latin typeface="Courier" pitchFamily="2" charset="0"/>
              </a:rPr>
              <a:t>SubmitTime</a:t>
            </a:r>
            <a:r>
              <a:rPr lang="en-US" sz="1800" dirty="0">
                <a:solidFill>
                  <a:schemeClr val="bg1"/>
                </a:solidFill>
                <a:latin typeface="Courier" pitchFamily="2" charset="0"/>
              </a:rPr>
              <a:t>=2018-06-09T21:27:33 </a:t>
            </a:r>
            <a:r>
              <a:rPr lang="en-US" sz="1800" dirty="0" err="1">
                <a:solidFill>
                  <a:schemeClr val="bg1"/>
                </a:solidFill>
                <a:latin typeface="Courier" pitchFamily="2" charset="0"/>
              </a:rPr>
              <a:t>EligibleTime</a:t>
            </a:r>
            <a:r>
              <a:rPr lang="en-US" sz="1800" dirty="0">
                <a:solidFill>
                  <a:schemeClr val="bg1"/>
                </a:solidFill>
                <a:latin typeface="Courier" pitchFamily="2" charset="0"/>
              </a:rPr>
              <a:t>=2018-06-09T21:27:33</a:t>
            </a:r>
          </a:p>
          <a:p>
            <a:r>
              <a:rPr lang="en-US" sz="1800" dirty="0">
                <a:solidFill>
                  <a:schemeClr val="bg1"/>
                </a:solidFill>
                <a:latin typeface="Courier" pitchFamily="2" charset="0"/>
              </a:rPr>
              <a:t>   </a:t>
            </a:r>
            <a:r>
              <a:rPr lang="en-US" sz="1800" dirty="0" err="1">
                <a:solidFill>
                  <a:schemeClr val="bg1"/>
                </a:solidFill>
                <a:latin typeface="Courier" pitchFamily="2" charset="0"/>
              </a:rPr>
              <a:t>StartTime</a:t>
            </a:r>
            <a:r>
              <a:rPr lang="en-US" sz="1800" dirty="0">
                <a:solidFill>
                  <a:schemeClr val="bg1"/>
                </a:solidFill>
                <a:latin typeface="Courier" pitchFamily="2" charset="0"/>
              </a:rPr>
              <a:t>=2018-06-09T21:27:36 </a:t>
            </a:r>
            <a:r>
              <a:rPr lang="en-US" sz="1800" dirty="0" err="1">
                <a:solidFill>
                  <a:schemeClr val="bg1"/>
                </a:solidFill>
                <a:latin typeface="Courier" pitchFamily="2" charset="0"/>
              </a:rPr>
              <a:t>EndTime</a:t>
            </a:r>
            <a:r>
              <a:rPr lang="en-US" sz="1800" dirty="0">
                <a:solidFill>
                  <a:schemeClr val="bg1"/>
                </a:solidFill>
                <a:latin typeface="Courier" pitchFamily="2" charset="0"/>
              </a:rPr>
              <a:t>=2018-06-09T21:57:36 Deadline=N/A</a:t>
            </a:r>
          </a:p>
          <a:p>
            <a:r>
              <a:rPr lang="en-US" sz="1800" dirty="0">
                <a:solidFill>
                  <a:schemeClr val="bg1"/>
                </a:solidFill>
                <a:latin typeface="Courier" pitchFamily="2" charset="0"/>
              </a:rPr>
              <a:t>   </a:t>
            </a:r>
            <a:r>
              <a:rPr lang="en-US" sz="1800" dirty="0" err="1">
                <a:solidFill>
                  <a:schemeClr val="bg1"/>
                </a:solidFill>
                <a:latin typeface="Courier" pitchFamily="2" charset="0"/>
              </a:rPr>
              <a:t>PreemptTime</a:t>
            </a:r>
            <a:r>
              <a:rPr lang="en-US" sz="1800" dirty="0">
                <a:solidFill>
                  <a:schemeClr val="bg1"/>
                </a:solidFill>
                <a:latin typeface="Courier" pitchFamily="2" charset="0"/>
              </a:rPr>
              <a:t>=None </a:t>
            </a:r>
            <a:r>
              <a:rPr lang="en-US" sz="1800" dirty="0" err="1">
                <a:solidFill>
                  <a:schemeClr val="bg1"/>
                </a:solidFill>
                <a:latin typeface="Courier" pitchFamily="2" charset="0"/>
              </a:rPr>
              <a:t>SuspendTime</a:t>
            </a:r>
            <a:r>
              <a:rPr lang="en-US" sz="1800" dirty="0">
                <a:solidFill>
                  <a:schemeClr val="bg1"/>
                </a:solidFill>
                <a:latin typeface="Courier" pitchFamily="2" charset="0"/>
              </a:rPr>
              <a:t>=None </a:t>
            </a:r>
            <a:r>
              <a:rPr lang="en-US" sz="1800" dirty="0" err="1">
                <a:solidFill>
                  <a:schemeClr val="bg1"/>
                </a:solidFill>
                <a:latin typeface="Courier" pitchFamily="2" charset="0"/>
              </a:rPr>
              <a:t>SecsPreSuspend</a:t>
            </a:r>
            <a:r>
              <a:rPr lang="en-US" sz="1800" dirty="0">
                <a:solidFill>
                  <a:schemeClr val="bg1"/>
                </a:solidFill>
                <a:latin typeface="Courier" pitchFamily="2" charset="0"/>
              </a:rPr>
              <a:t>=0</a:t>
            </a:r>
          </a:p>
          <a:p>
            <a:r>
              <a:rPr lang="en-US" sz="1800" dirty="0">
                <a:solidFill>
                  <a:schemeClr val="bg1"/>
                </a:solidFill>
                <a:latin typeface="Courier" pitchFamily="2" charset="0"/>
              </a:rPr>
              <a:t>   </a:t>
            </a:r>
            <a:r>
              <a:rPr lang="en-US" sz="1800" dirty="0" err="1">
                <a:solidFill>
                  <a:schemeClr val="bg1"/>
                </a:solidFill>
                <a:latin typeface="Courier" pitchFamily="2" charset="0"/>
              </a:rPr>
              <a:t>LastSchedEval</a:t>
            </a:r>
            <a:r>
              <a:rPr lang="en-US" sz="1800" dirty="0">
                <a:solidFill>
                  <a:schemeClr val="bg1"/>
                </a:solidFill>
                <a:latin typeface="Courier" pitchFamily="2" charset="0"/>
              </a:rPr>
              <a:t>=2018-06-09T21:27:36</a:t>
            </a:r>
          </a:p>
          <a:p>
            <a:r>
              <a:rPr lang="en-US" sz="1800" dirty="0">
                <a:solidFill>
                  <a:schemeClr val="bg1"/>
                </a:solidFill>
                <a:latin typeface="Courier" pitchFamily="2" charset="0"/>
              </a:rPr>
              <a:t> ...</a:t>
            </a:r>
          </a:p>
        </p:txBody>
      </p:sp>
      <p:sp>
        <p:nvSpPr>
          <p:cNvPr id="4" name="Date Placeholder 3">
            <a:extLst>
              <a:ext uri="{FF2B5EF4-FFF2-40B4-BE49-F238E27FC236}">
                <a16:creationId xmlns:a16="http://schemas.microsoft.com/office/drawing/2014/main" id="{C94BBE51-424B-9944-8E40-A01F4F853FB2}"/>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845BB7CF-0085-2A41-A77E-C4DB2D6A7E14}"/>
              </a:ext>
            </a:extLst>
          </p:cNvPr>
          <p:cNvSpPr>
            <a:spLocks noGrp="1"/>
          </p:cNvSpPr>
          <p:nvPr>
            <p:ph type="sldNum" sz="quarter" idx="12"/>
          </p:nvPr>
        </p:nvSpPr>
        <p:spPr/>
        <p:txBody>
          <a:bodyPr/>
          <a:lstStyle/>
          <a:p>
            <a:fld id="{2024AA8B-F1EC-D547-99EC-1807C0CD66CE}" type="slidenum">
              <a:rPr lang="en-US" smtClean="0"/>
              <a:t>41</a:t>
            </a:fld>
            <a:endParaRPr lang="en-US"/>
          </a:p>
        </p:txBody>
      </p:sp>
    </p:spTree>
    <p:extLst>
      <p:ext uri="{BB962C8B-B14F-4D97-AF65-F5344CB8AC3E}">
        <p14:creationId xmlns:p14="http://schemas.microsoft.com/office/powerpoint/2010/main" val="312579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6E10-752E-3149-B02D-C8C7EA433B60}"/>
              </a:ext>
            </a:extLst>
          </p:cNvPr>
          <p:cNvSpPr>
            <a:spLocks noGrp="1"/>
          </p:cNvSpPr>
          <p:nvPr>
            <p:ph type="title"/>
          </p:nvPr>
        </p:nvSpPr>
        <p:spPr/>
        <p:txBody>
          <a:bodyPr/>
          <a:lstStyle/>
          <a:p>
            <a:r>
              <a:rPr lang="en-US" dirty="0"/>
              <a:t>Accessing a Compute Node</a:t>
            </a:r>
          </a:p>
        </p:txBody>
      </p:sp>
      <p:sp>
        <p:nvSpPr>
          <p:cNvPr id="6" name="Text Placeholder 5">
            <a:extLst>
              <a:ext uri="{FF2B5EF4-FFF2-40B4-BE49-F238E27FC236}">
                <a16:creationId xmlns:a16="http://schemas.microsoft.com/office/drawing/2014/main" id="{93BC04B7-BE86-F042-81E7-C0DB3E9858DB}"/>
              </a:ext>
            </a:extLst>
          </p:cNvPr>
          <p:cNvSpPr>
            <a:spLocks noGrp="1"/>
          </p:cNvSpPr>
          <p:nvPr>
            <p:ph type="body" idx="1"/>
          </p:nvPr>
        </p:nvSpPr>
        <p:spPr/>
        <p:txBody>
          <a:bodyPr/>
          <a:lstStyle/>
          <a:p>
            <a:r>
              <a:rPr lang="en-US" dirty="0"/>
              <a:t>No Job Running	</a:t>
            </a:r>
          </a:p>
        </p:txBody>
      </p:sp>
      <p:sp>
        <p:nvSpPr>
          <p:cNvPr id="3" name="Content Placeholder 2">
            <a:extLst>
              <a:ext uri="{FF2B5EF4-FFF2-40B4-BE49-F238E27FC236}">
                <a16:creationId xmlns:a16="http://schemas.microsoft.com/office/drawing/2014/main" id="{9B79E4B1-6CC5-BB48-8A89-0D7684330702}"/>
              </a:ext>
            </a:extLst>
          </p:cNvPr>
          <p:cNvSpPr>
            <a:spLocks noGrp="1"/>
          </p:cNvSpPr>
          <p:nvPr>
            <p:ph sz="half" idx="2"/>
          </p:nvPr>
        </p:nvSpPr>
        <p:spPr>
          <a:solidFill>
            <a:schemeClr val="tx1"/>
          </a:solidFill>
        </p:spPr>
        <p:txBody>
          <a:bodyPr>
            <a:normAutofit/>
          </a:bodyPr>
          <a:lstStyle/>
          <a:p>
            <a:r>
              <a:rPr lang="en-US" sz="2000" dirty="0">
                <a:solidFill>
                  <a:schemeClr val="bg1"/>
                </a:solidFill>
                <a:latin typeface="Courier" pitchFamily="2" charset="0"/>
              </a:rPr>
              <a:t>staff(1003)$ </a:t>
            </a:r>
            <a:r>
              <a:rPr lang="en-US" sz="2000" dirty="0" err="1">
                <a:solidFill>
                  <a:schemeClr val="bg1"/>
                </a:solidFill>
                <a:latin typeface="Courier" pitchFamily="2" charset="0"/>
              </a:rPr>
              <a:t>ssh</a:t>
            </a:r>
            <a:r>
              <a:rPr lang="en-US" sz="2000" dirty="0">
                <a:solidFill>
                  <a:schemeClr val="bg1"/>
                </a:solidFill>
                <a:latin typeface="Courier" pitchFamily="2" charset="0"/>
              </a:rPr>
              <a:t> c455-001</a:t>
            </a:r>
          </a:p>
          <a:p>
            <a:r>
              <a:rPr lang="en-US" sz="2000" dirty="0">
                <a:solidFill>
                  <a:schemeClr val="bg1"/>
                </a:solidFill>
                <a:latin typeface="Courier" pitchFamily="2" charset="0"/>
              </a:rPr>
              <a:t>Access denied: user </a:t>
            </a:r>
            <a:r>
              <a:rPr lang="en-US" sz="2000" dirty="0" err="1">
                <a:solidFill>
                  <a:schemeClr val="bg1"/>
                </a:solidFill>
                <a:latin typeface="Courier" pitchFamily="2" charset="0"/>
              </a:rPr>
              <a:t>vtrue</a:t>
            </a:r>
            <a:r>
              <a:rPr lang="en-US" sz="2000" dirty="0">
                <a:solidFill>
                  <a:schemeClr val="bg1"/>
                </a:solidFill>
                <a:latin typeface="Courier" pitchFamily="2" charset="0"/>
              </a:rPr>
              <a:t> (</a:t>
            </a:r>
            <a:r>
              <a:rPr lang="en-US" sz="2000" dirty="0" err="1">
                <a:solidFill>
                  <a:schemeClr val="bg1"/>
                </a:solidFill>
                <a:latin typeface="Courier" pitchFamily="2" charset="0"/>
              </a:rPr>
              <a:t>uid</a:t>
            </a:r>
            <a:r>
              <a:rPr lang="en-US" sz="2000" dirty="0">
                <a:solidFill>
                  <a:schemeClr val="bg1"/>
                </a:solidFill>
                <a:latin typeface="Courier" pitchFamily="2" charset="0"/>
              </a:rPr>
              <a:t>=829572) has no active jobs on this node.</a:t>
            </a:r>
          </a:p>
          <a:p>
            <a:r>
              <a:rPr lang="en-US" sz="2000" dirty="0">
                <a:solidFill>
                  <a:schemeClr val="bg1"/>
                </a:solidFill>
                <a:latin typeface="Courier" pitchFamily="2" charset="0"/>
              </a:rPr>
              <a:t>Authentication failed.</a:t>
            </a:r>
          </a:p>
          <a:p>
            <a:endParaRPr lang="en-US" sz="2000" dirty="0">
              <a:solidFill>
                <a:schemeClr val="bg1"/>
              </a:solidFill>
              <a:latin typeface="Courier" pitchFamily="2" charset="0"/>
            </a:endParaRPr>
          </a:p>
          <a:p>
            <a:endParaRPr lang="en-US" sz="2000" dirty="0">
              <a:solidFill>
                <a:schemeClr val="bg1"/>
              </a:solidFill>
              <a:latin typeface="Courier" pitchFamily="2" charset="0"/>
            </a:endParaRPr>
          </a:p>
          <a:p>
            <a:endParaRPr lang="en-US" sz="2000" dirty="0">
              <a:solidFill>
                <a:schemeClr val="bg1"/>
              </a:solidFill>
              <a:latin typeface="Courier" pitchFamily="2" charset="0"/>
            </a:endParaRPr>
          </a:p>
        </p:txBody>
      </p:sp>
      <p:sp>
        <p:nvSpPr>
          <p:cNvPr id="7" name="Text Placeholder 6">
            <a:extLst>
              <a:ext uri="{FF2B5EF4-FFF2-40B4-BE49-F238E27FC236}">
                <a16:creationId xmlns:a16="http://schemas.microsoft.com/office/drawing/2014/main" id="{576A153E-CFA1-D94D-BDFB-47DBED70BB0B}"/>
              </a:ext>
            </a:extLst>
          </p:cNvPr>
          <p:cNvSpPr>
            <a:spLocks noGrp="1"/>
          </p:cNvSpPr>
          <p:nvPr>
            <p:ph type="body" sz="quarter" idx="3"/>
          </p:nvPr>
        </p:nvSpPr>
        <p:spPr/>
        <p:txBody>
          <a:bodyPr/>
          <a:lstStyle/>
          <a:p>
            <a:r>
              <a:rPr lang="en-US" dirty="0"/>
              <a:t>Job Running</a:t>
            </a:r>
          </a:p>
        </p:txBody>
      </p:sp>
      <p:sp>
        <p:nvSpPr>
          <p:cNvPr id="8" name="Content Placeholder 7">
            <a:extLst>
              <a:ext uri="{FF2B5EF4-FFF2-40B4-BE49-F238E27FC236}">
                <a16:creationId xmlns:a16="http://schemas.microsoft.com/office/drawing/2014/main" id="{84CE2C5D-E4B6-2A40-A46F-BE7C2D8B2486}"/>
              </a:ext>
            </a:extLst>
          </p:cNvPr>
          <p:cNvSpPr>
            <a:spLocks noGrp="1"/>
          </p:cNvSpPr>
          <p:nvPr>
            <p:ph sz="quarter" idx="4"/>
          </p:nvPr>
        </p:nvSpPr>
        <p:spPr>
          <a:solidFill>
            <a:schemeClr val="tx1"/>
          </a:solidFill>
        </p:spPr>
        <p:txBody>
          <a:bodyPr>
            <a:normAutofit/>
          </a:bodyPr>
          <a:lstStyle/>
          <a:p>
            <a:r>
              <a:rPr lang="en-US" sz="2000" dirty="0">
                <a:solidFill>
                  <a:schemeClr val="bg1"/>
                </a:solidFill>
                <a:latin typeface="Courier" pitchFamily="2" charset="0"/>
              </a:rPr>
              <a:t>staff(1002)$ </a:t>
            </a:r>
            <a:r>
              <a:rPr lang="en-US" sz="2000" dirty="0" err="1">
                <a:solidFill>
                  <a:schemeClr val="bg1"/>
                </a:solidFill>
                <a:latin typeface="Courier" pitchFamily="2" charset="0"/>
              </a:rPr>
              <a:t>ssh</a:t>
            </a:r>
            <a:r>
              <a:rPr lang="en-US" sz="2000" dirty="0">
                <a:solidFill>
                  <a:schemeClr val="bg1"/>
                </a:solidFill>
                <a:latin typeface="Courier" pitchFamily="2" charset="0"/>
              </a:rPr>
              <a:t> c455-032</a:t>
            </a:r>
          </a:p>
          <a:p>
            <a:r>
              <a:rPr lang="en-US" sz="2000" dirty="0">
                <a:solidFill>
                  <a:schemeClr val="bg1"/>
                </a:solidFill>
                <a:latin typeface="Courier" pitchFamily="2" charset="0"/>
              </a:rPr>
              <a:t>Last login: Fri Jun 15 15:46:04 2018 from staff.stampede2.tacc.utexas.edu</a:t>
            </a:r>
          </a:p>
          <a:p>
            <a:r>
              <a:rPr lang="en-US" sz="2000" dirty="0">
                <a:solidFill>
                  <a:schemeClr val="bg1"/>
                </a:solidFill>
                <a:latin typeface="Courier" pitchFamily="2" charset="0"/>
              </a:rPr>
              <a:t>TACC Stampede2 System</a:t>
            </a:r>
          </a:p>
          <a:p>
            <a:r>
              <a:rPr lang="en-US" sz="2000" dirty="0">
                <a:solidFill>
                  <a:schemeClr val="bg1"/>
                </a:solidFill>
                <a:latin typeface="Courier" pitchFamily="2" charset="0"/>
              </a:rPr>
              <a:t>Provisioned on 24-May-2017 at 11:49</a:t>
            </a:r>
          </a:p>
          <a:p>
            <a:r>
              <a:rPr lang="en-US" sz="2000" dirty="0">
                <a:solidFill>
                  <a:schemeClr val="bg1"/>
                </a:solidFill>
                <a:latin typeface="Courier" pitchFamily="2" charset="0"/>
              </a:rPr>
              <a:t> </a:t>
            </a:r>
          </a:p>
          <a:p>
            <a:r>
              <a:rPr lang="en-US" sz="2000" dirty="0">
                <a:solidFill>
                  <a:schemeClr val="bg1"/>
                </a:solidFill>
                <a:latin typeface="Courier" pitchFamily="2" charset="0"/>
              </a:rPr>
              <a:t>c455-032[</a:t>
            </a:r>
            <a:r>
              <a:rPr lang="en-US" sz="2000" dirty="0" err="1">
                <a:solidFill>
                  <a:schemeClr val="bg1"/>
                </a:solidFill>
                <a:latin typeface="Courier" pitchFamily="2" charset="0"/>
              </a:rPr>
              <a:t>knl</a:t>
            </a:r>
            <a:r>
              <a:rPr lang="en-US" sz="2000" dirty="0">
                <a:solidFill>
                  <a:schemeClr val="bg1"/>
                </a:solidFill>
                <a:latin typeface="Courier" pitchFamily="2" charset="0"/>
              </a:rPr>
              <a:t>](1001)$ </a:t>
            </a:r>
          </a:p>
          <a:p>
            <a:endParaRPr lang="en-US" sz="2000"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CAE6CF3E-C4CD-934B-9653-F4065BB431C0}"/>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0660C0CF-FF4B-7D43-B63A-7E8E989481F9}"/>
              </a:ext>
            </a:extLst>
          </p:cNvPr>
          <p:cNvSpPr>
            <a:spLocks noGrp="1"/>
          </p:cNvSpPr>
          <p:nvPr>
            <p:ph type="sldNum" sz="quarter" idx="12"/>
          </p:nvPr>
        </p:nvSpPr>
        <p:spPr/>
        <p:txBody>
          <a:bodyPr/>
          <a:lstStyle/>
          <a:p>
            <a:fld id="{2024AA8B-F1EC-D547-99EC-1807C0CD66CE}" type="slidenum">
              <a:rPr lang="en-US" smtClean="0"/>
              <a:t>42</a:t>
            </a:fld>
            <a:endParaRPr lang="en-US"/>
          </a:p>
        </p:txBody>
      </p:sp>
    </p:spTree>
    <p:extLst>
      <p:ext uri="{BB962C8B-B14F-4D97-AF65-F5344CB8AC3E}">
        <p14:creationId xmlns:p14="http://schemas.microsoft.com/office/powerpoint/2010/main" val="2708636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DC34-1A63-4148-9B36-289B4F0DC750}"/>
              </a:ext>
            </a:extLst>
          </p:cNvPr>
          <p:cNvSpPr>
            <a:spLocks noGrp="1"/>
          </p:cNvSpPr>
          <p:nvPr>
            <p:ph type="title"/>
          </p:nvPr>
        </p:nvSpPr>
        <p:spPr/>
        <p:txBody>
          <a:bodyPr/>
          <a:lstStyle/>
          <a:p>
            <a:r>
              <a:rPr lang="en-US" dirty="0"/>
              <a:t>On Node Monitoring</a:t>
            </a:r>
          </a:p>
        </p:txBody>
      </p:sp>
      <p:sp>
        <p:nvSpPr>
          <p:cNvPr id="3" name="Content Placeholder 2">
            <a:extLst>
              <a:ext uri="{FF2B5EF4-FFF2-40B4-BE49-F238E27FC236}">
                <a16:creationId xmlns:a16="http://schemas.microsoft.com/office/drawing/2014/main" id="{FC70A31F-D493-FC41-A6EF-73CD1BFE00FE}"/>
              </a:ext>
            </a:extLst>
          </p:cNvPr>
          <p:cNvSpPr>
            <a:spLocks noGrp="1"/>
          </p:cNvSpPr>
          <p:nvPr>
            <p:ph idx="1"/>
          </p:nvPr>
        </p:nvSpPr>
        <p:spPr/>
        <p:txBody>
          <a:bodyPr>
            <a:normAutofit/>
          </a:bodyPr>
          <a:lstStyle/>
          <a:p>
            <a:r>
              <a:rPr lang="en-US" dirty="0">
                <a:latin typeface="Courier" pitchFamily="2" charset="0"/>
              </a:rPr>
              <a:t>cat /proc/</a:t>
            </a:r>
            <a:r>
              <a:rPr lang="en-US" dirty="0" err="1">
                <a:latin typeface="Courier" pitchFamily="2" charset="0"/>
              </a:rPr>
              <a:t>cpuinfo</a:t>
            </a:r>
            <a:r>
              <a:rPr lang="en-US" dirty="0">
                <a:latin typeface="Courier" pitchFamily="2" charset="0"/>
              </a:rPr>
              <a:t> </a:t>
            </a:r>
          </a:p>
          <a:p>
            <a:pPr marL="914400" lvl="1" indent="-457200">
              <a:buFont typeface="Arial" panose="020B0604020202020204" pitchFamily="34" charset="0"/>
              <a:buChar char="•"/>
            </a:pPr>
            <a:r>
              <a:rPr lang="en-US" dirty="0"/>
              <a:t>Follow a read out of the </a:t>
            </a:r>
            <a:r>
              <a:rPr lang="en-US" dirty="0" err="1"/>
              <a:t>cpu</a:t>
            </a:r>
            <a:r>
              <a:rPr lang="en-US" dirty="0"/>
              <a:t> info on the node</a:t>
            </a:r>
          </a:p>
          <a:p>
            <a:r>
              <a:rPr lang="en-US" dirty="0">
                <a:latin typeface="Courier" pitchFamily="2" charset="0"/>
              </a:rPr>
              <a:t>top </a:t>
            </a:r>
          </a:p>
          <a:p>
            <a:pPr marL="914400" lvl="1" indent="-457200">
              <a:buFont typeface="Arial" panose="020B0604020202020204" pitchFamily="34" charset="0"/>
              <a:buChar char="•"/>
            </a:pPr>
            <a:r>
              <a:rPr lang="en-US" dirty="0"/>
              <a:t>See all of the processes running and which are consuming the most resources</a:t>
            </a:r>
          </a:p>
          <a:p>
            <a:r>
              <a:rPr lang="en-US" dirty="0">
                <a:latin typeface="Courier" pitchFamily="2" charset="0"/>
              </a:rPr>
              <a:t>free –g </a:t>
            </a:r>
          </a:p>
          <a:p>
            <a:pPr marL="914400" lvl="1" indent="-457200">
              <a:buFont typeface="Arial" panose="020B0604020202020204" pitchFamily="34" charset="0"/>
              <a:buChar char="•"/>
            </a:pPr>
            <a:r>
              <a:rPr lang="en-US" dirty="0"/>
              <a:t>Basic print out of memory consumption </a:t>
            </a:r>
          </a:p>
          <a:p>
            <a:r>
              <a:rPr lang="en-US" dirty="0"/>
              <a:t>Remora </a:t>
            </a:r>
          </a:p>
          <a:p>
            <a:pPr marL="914400" lvl="1" indent="-457200">
              <a:buFont typeface="Arial" panose="020B0604020202020204" pitchFamily="34" charset="0"/>
              <a:buChar char="•"/>
            </a:pPr>
            <a:r>
              <a:rPr lang="en-US" dirty="0"/>
              <a:t>This is an open source tool developed by TACC that can help you track memory, </a:t>
            </a:r>
            <a:r>
              <a:rPr lang="en-US" dirty="0" err="1"/>
              <a:t>cpu</a:t>
            </a:r>
            <a:r>
              <a:rPr lang="en-US" dirty="0"/>
              <a:t> usage, I/O activity, and other options</a:t>
            </a:r>
          </a:p>
        </p:txBody>
      </p:sp>
      <p:sp>
        <p:nvSpPr>
          <p:cNvPr id="4" name="Date Placeholder 3">
            <a:extLst>
              <a:ext uri="{FF2B5EF4-FFF2-40B4-BE49-F238E27FC236}">
                <a16:creationId xmlns:a16="http://schemas.microsoft.com/office/drawing/2014/main" id="{6C71E7D9-916B-EC44-B3FD-F5F9546918F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EEEC7782-C8D8-7245-B10A-2EDCA0DDB7FD}"/>
              </a:ext>
            </a:extLst>
          </p:cNvPr>
          <p:cNvSpPr>
            <a:spLocks noGrp="1"/>
          </p:cNvSpPr>
          <p:nvPr>
            <p:ph type="sldNum" sz="quarter" idx="12"/>
          </p:nvPr>
        </p:nvSpPr>
        <p:spPr/>
        <p:txBody>
          <a:bodyPr/>
          <a:lstStyle/>
          <a:p>
            <a:fld id="{2024AA8B-F1EC-D547-99EC-1807C0CD66CE}" type="slidenum">
              <a:rPr lang="en-US" smtClean="0"/>
              <a:t>43</a:t>
            </a:fld>
            <a:endParaRPr lang="en-US"/>
          </a:p>
        </p:txBody>
      </p:sp>
    </p:spTree>
    <p:extLst>
      <p:ext uri="{BB962C8B-B14F-4D97-AF65-F5344CB8AC3E}">
        <p14:creationId xmlns:p14="http://schemas.microsoft.com/office/powerpoint/2010/main" val="1179327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342F-15AE-D04E-8FF3-363EEC6C9234}"/>
              </a:ext>
            </a:extLst>
          </p:cNvPr>
          <p:cNvSpPr>
            <a:spLocks noGrp="1"/>
          </p:cNvSpPr>
          <p:nvPr>
            <p:ph type="title"/>
          </p:nvPr>
        </p:nvSpPr>
        <p:spPr/>
        <p:txBody>
          <a:bodyPr/>
          <a:lstStyle/>
          <a:p>
            <a:r>
              <a:rPr lang="en-US" dirty="0"/>
              <a:t>What else is on the Login Node?</a:t>
            </a:r>
          </a:p>
        </p:txBody>
      </p:sp>
      <p:sp>
        <p:nvSpPr>
          <p:cNvPr id="3" name="Content Placeholder 2">
            <a:extLst>
              <a:ext uri="{FF2B5EF4-FFF2-40B4-BE49-F238E27FC236}">
                <a16:creationId xmlns:a16="http://schemas.microsoft.com/office/drawing/2014/main" id="{640C777B-EC72-624C-9A1C-F01D566DA177}"/>
              </a:ext>
            </a:extLst>
          </p:cNvPr>
          <p:cNvSpPr>
            <a:spLocks noGrp="1"/>
          </p:cNvSpPr>
          <p:nvPr>
            <p:ph idx="1"/>
          </p:nvPr>
        </p:nvSpPr>
        <p:spPr/>
        <p:txBody>
          <a:bodyPr/>
          <a:lstStyle/>
          <a:p>
            <a:r>
              <a:rPr lang="en-US" dirty="0"/>
              <a:t>Modules</a:t>
            </a:r>
          </a:p>
          <a:p>
            <a:pPr marL="914400" lvl="1" indent="-457200">
              <a:buFont typeface="Arial" panose="020B0604020202020204" pitchFamily="34" charset="0"/>
              <a:buChar char="•"/>
            </a:pPr>
            <a:r>
              <a:rPr lang="en-US" dirty="0"/>
              <a:t>Find software, compilers, dependent packages</a:t>
            </a:r>
          </a:p>
          <a:p>
            <a:endParaRPr lang="en-US" dirty="0"/>
          </a:p>
          <a:p>
            <a:r>
              <a:rPr lang="en-US" dirty="0"/>
              <a:t>Environments </a:t>
            </a:r>
          </a:p>
          <a:p>
            <a:pPr marL="914400" lvl="1" indent="-457200">
              <a:buFont typeface="Arial" panose="020B0604020202020204" pitchFamily="34" charset="0"/>
              <a:buChar char="•"/>
            </a:pPr>
            <a:r>
              <a:rPr lang="en-US" dirty="0"/>
              <a:t>Paths, </a:t>
            </a:r>
            <a:r>
              <a:rPr lang="en-US" dirty="0" err="1"/>
              <a:t>personalizations</a:t>
            </a:r>
            <a:r>
              <a:rPr lang="en-US" dirty="0"/>
              <a:t>, licenses</a:t>
            </a:r>
          </a:p>
          <a:p>
            <a:endParaRPr lang="en-US" dirty="0"/>
          </a:p>
          <a:p>
            <a:r>
              <a:rPr lang="en-US" dirty="0"/>
              <a:t>Building Software</a:t>
            </a:r>
          </a:p>
          <a:p>
            <a:pPr marL="914400" lvl="1" indent="-457200">
              <a:buFont typeface="Arial" panose="020B0604020202020204" pitchFamily="34" charset="0"/>
              <a:buChar char="•"/>
            </a:pPr>
            <a:r>
              <a:rPr lang="en-US" dirty="0"/>
              <a:t>Install what you need, compile, update</a:t>
            </a:r>
          </a:p>
        </p:txBody>
      </p:sp>
      <p:sp>
        <p:nvSpPr>
          <p:cNvPr id="4" name="Date Placeholder 3">
            <a:extLst>
              <a:ext uri="{FF2B5EF4-FFF2-40B4-BE49-F238E27FC236}">
                <a16:creationId xmlns:a16="http://schemas.microsoft.com/office/drawing/2014/main" id="{432C1B5F-F579-B84A-AD27-1E2A8A46199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B630E1CB-604E-1A4F-8F12-58D3906CB2E1}"/>
              </a:ext>
            </a:extLst>
          </p:cNvPr>
          <p:cNvSpPr>
            <a:spLocks noGrp="1"/>
          </p:cNvSpPr>
          <p:nvPr>
            <p:ph type="sldNum" sz="quarter" idx="12"/>
          </p:nvPr>
        </p:nvSpPr>
        <p:spPr/>
        <p:txBody>
          <a:bodyPr/>
          <a:lstStyle/>
          <a:p>
            <a:fld id="{2024AA8B-F1EC-D547-99EC-1807C0CD66CE}" type="slidenum">
              <a:rPr lang="en-US" smtClean="0"/>
              <a:t>44</a:t>
            </a:fld>
            <a:endParaRPr lang="en-US"/>
          </a:p>
        </p:txBody>
      </p:sp>
    </p:spTree>
    <p:extLst>
      <p:ext uri="{BB962C8B-B14F-4D97-AF65-F5344CB8AC3E}">
        <p14:creationId xmlns:p14="http://schemas.microsoft.com/office/powerpoint/2010/main" val="729877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342F-15AE-D04E-8FF3-363EEC6C9234}"/>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640C777B-EC72-624C-9A1C-F01D566DA177}"/>
              </a:ext>
            </a:extLst>
          </p:cNvPr>
          <p:cNvSpPr>
            <a:spLocks noGrp="1"/>
          </p:cNvSpPr>
          <p:nvPr>
            <p:ph idx="1"/>
          </p:nvPr>
        </p:nvSpPr>
        <p:spPr/>
        <p:txBody>
          <a:bodyPr/>
          <a:lstStyle/>
          <a:p>
            <a:r>
              <a:rPr lang="en-US" dirty="0"/>
              <a:t>Modules</a:t>
            </a:r>
          </a:p>
          <a:p>
            <a:pPr marL="914400" lvl="1" indent="-457200">
              <a:buFont typeface="Arial" panose="020B0604020202020204" pitchFamily="34" charset="0"/>
              <a:buChar char="•"/>
            </a:pPr>
            <a:r>
              <a:rPr lang="en-US" dirty="0"/>
              <a:t>TACC uses a tool called </a:t>
            </a:r>
            <a:r>
              <a:rPr lang="en-US" dirty="0" err="1"/>
              <a:t>Lmod</a:t>
            </a:r>
            <a:endParaRPr lang="en-US" dirty="0"/>
          </a:p>
          <a:p>
            <a:pPr marL="914400" lvl="1" indent="-457200">
              <a:buFont typeface="Arial" panose="020B0604020202020204" pitchFamily="34" charset="0"/>
              <a:buChar char="•"/>
            </a:pPr>
            <a:r>
              <a:rPr lang="en-US" dirty="0"/>
              <a:t>Add, remove, and swap software packages</a:t>
            </a:r>
          </a:p>
          <a:p>
            <a:pPr marL="914400" lvl="1" indent="-457200">
              <a:buFont typeface="Arial" panose="020B0604020202020204" pitchFamily="34" charset="0"/>
              <a:buChar char="•"/>
            </a:pPr>
            <a:r>
              <a:rPr lang="en-US" dirty="0"/>
              <a:t>Saves you from having to build your own</a:t>
            </a:r>
          </a:p>
          <a:p>
            <a:r>
              <a:rPr lang="en-US" dirty="0"/>
              <a:t>Commands</a:t>
            </a:r>
          </a:p>
          <a:p>
            <a:pPr marL="914400" lvl="1" indent="-457200">
              <a:buFont typeface="Arial" panose="020B0604020202020204" pitchFamily="34" charset="0"/>
              <a:buChar char="•"/>
            </a:pPr>
            <a:r>
              <a:rPr lang="en-US" dirty="0">
                <a:latin typeface="Courier" pitchFamily="2" charset="0"/>
              </a:rPr>
              <a:t>module spider &lt;package&gt; </a:t>
            </a:r>
            <a:r>
              <a:rPr lang="en-US" dirty="0"/>
              <a:t>- search for a package</a:t>
            </a:r>
          </a:p>
          <a:p>
            <a:pPr marL="914400" lvl="1" indent="-457200">
              <a:buFont typeface="Arial" panose="020B0604020202020204" pitchFamily="34" charset="0"/>
              <a:buChar char="•"/>
            </a:pPr>
            <a:r>
              <a:rPr lang="en-US" dirty="0">
                <a:latin typeface="Courier" pitchFamily="2" charset="0"/>
              </a:rPr>
              <a:t>module list </a:t>
            </a:r>
            <a:r>
              <a:rPr lang="en-US" dirty="0"/>
              <a:t>– see currently loaded modules</a:t>
            </a:r>
          </a:p>
          <a:p>
            <a:pPr marL="914400" lvl="1" indent="-457200">
              <a:buFont typeface="Arial" panose="020B0604020202020204" pitchFamily="34" charset="0"/>
              <a:buChar char="•"/>
            </a:pPr>
            <a:r>
              <a:rPr lang="en-US" dirty="0">
                <a:latin typeface="Courier" pitchFamily="2" charset="0"/>
              </a:rPr>
              <a:t>module avail </a:t>
            </a:r>
            <a:r>
              <a:rPr lang="en-US" dirty="0"/>
              <a:t>– list all available packages</a:t>
            </a:r>
          </a:p>
          <a:p>
            <a:pPr marL="914400" lvl="1" indent="-457200">
              <a:buFont typeface="Arial" panose="020B0604020202020204" pitchFamily="34" charset="0"/>
              <a:buChar char="•"/>
            </a:pPr>
            <a:r>
              <a:rPr lang="en-US" dirty="0">
                <a:latin typeface="Courier" pitchFamily="2" charset="0"/>
              </a:rPr>
              <a:t>module load &lt;package&gt; </a:t>
            </a:r>
            <a:r>
              <a:rPr lang="en-US" dirty="0"/>
              <a:t>- load a specific package or version</a:t>
            </a:r>
          </a:p>
        </p:txBody>
      </p:sp>
      <p:sp>
        <p:nvSpPr>
          <p:cNvPr id="4" name="Date Placeholder 3">
            <a:extLst>
              <a:ext uri="{FF2B5EF4-FFF2-40B4-BE49-F238E27FC236}">
                <a16:creationId xmlns:a16="http://schemas.microsoft.com/office/drawing/2014/main" id="{432C1B5F-F579-B84A-AD27-1E2A8A46199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B630E1CB-604E-1A4F-8F12-58D3906CB2E1}"/>
              </a:ext>
            </a:extLst>
          </p:cNvPr>
          <p:cNvSpPr>
            <a:spLocks noGrp="1"/>
          </p:cNvSpPr>
          <p:nvPr>
            <p:ph type="sldNum" sz="quarter" idx="12"/>
          </p:nvPr>
        </p:nvSpPr>
        <p:spPr/>
        <p:txBody>
          <a:bodyPr/>
          <a:lstStyle/>
          <a:p>
            <a:fld id="{2024AA8B-F1EC-D547-99EC-1807C0CD66CE}" type="slidenum">
              <a:rPr lang="en-US" smtClean="0"/>
              <a:t>45</a:t>
            </a:fld>
            <a:endParaRPr lang="en-US"/>
          </a:p>
        </p:txBody>
      </p:sp>
    </p:spTree>
    <p:extLst>
      <p:ext uri="{BB962C8B-B14F-4D97-AF65-F5344CB8AC3E}">
        <p14:creationId xmlns:p14="http://schemas.microsoft.com/office/powerpoint/2010/main" val="2010676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FF0DE8-13CC-E84D-B05C-9DAF7C872756}"/>
              </a:ext>
            </a:extLst>
          </p:cNvPr>
          <p:cNvSpPr>
            <a:spLocks noGrp="1"/>
          </p:cNvSpPr>
          <p:nvPr>
            <p:ph type="dt" sz="half" idx="10"/>
          </p:nvPr>
        </p:nvSpPr>
        <p:spPr/>
        <p:txBody>
          <a:bodyPr/>
          <a:lstStyle/>
          <a:p>
            <a:r>
              <a:rPr lang="en-US"/>
              <a:t>6/7/18</a:t>
            </a:r>
          </a:p>
        </p:txBody>
      </p:sp>
      <p:sp>
        <p:nvSpPr>
          <p:cNvPr id="3" name="Slide Number Placeholder 2">
            <a:extLst>
              <a:ext uri="{FF2B5EF4-FFF2-40B4-BE49-F238E27FC236}">
                <a16:creationId xmlns:a16="http://schemas.microsoft.com/office/drawing/2014/main" id="{9FFDEBD5-68FE-EB4F-9FFB-7F0CC2E1A418}"/>
              </a:ext>
            </a:extLst>
          </p:cNvPr>
          <p:cNvSpPr>
            <a:spLocks noGrp="1"/>
          </p:cNvSpPr>
          <p:nvPr>
            <p:ph type="sldNum" sz="quarter" idx="12"/>
          </p:nvPr>
        </p:nvSpPr>
        <p:spPr/>
        <p:txBody>
          <a:bodyPr/>
          <a:lstStyle/>
          <a:p>
            <a:fld id="{2024AA8B-F1EC-D547-99EC-1807C0CD66CE}" type="slidenum">
              <a:rPr lang="en-US" smtClean="0"/>
              <a:t>46</a:t>
            </a:fld>
            <a:endParaRPr lang="en-US"/>
          </a:p>
        </p:txBody>
      </p:sp>
      <p:sp>
        <p:nvSpPr>
          <p:cNvPr id="4" name="Rectangle 3">
            <a:extLst>
              <a:ext uri="{FF2B5EF4-FFF2-40B4-BE49-F238E27FC236}">
                <a16:creationId xmlns:a16="http://schemas.microsoft.com/office/drawing/2014/main" id="{B276EC0B-B4BF-834C-A5E0-95A93894EC9B}"/>
              </a:ext>
            </a:extLst>
          </p:cNvPr>
          <p:cNvSpPr/>
          <p:nvPr/>
        </p:nvSpPr>
        <p:spPr>
          <a:xfrm>
            <a:off x="578736" y="520860"/>
            <a:ext cx="10961226" cy="51970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latin typeface="Courier" pitchFamily="2" charset="0"/>
              </a:rPr>
              <a:t>staff.stampede2(1073)$ module list </a:t>
            </a:r>
          </a:p>
          <a:p>
            <a:endParaRPr lang="en-US" sz="1600" dirty="0">
              <a:solidFill>
                <a:schemeClr val="bg1"/>
              </a:solidFill>
              <a:latin typeface="Courier" pitchFamily="2" charset="0"/>
            </a:endParaRPr>
          </a:p>
          <a:p>
            <a:r>
              <a:rPr lang="en-US" sz="1600" dirty="0">
                <a:solidFill>
                  <a:schemeClr val="bg1"/>
                </a:solidFill>
                <a:latin typeface="Courier" pitchFamily="2" charset="0"/>
              </a:rPr>
              <a:t>Currently Loaded Modules:</a:t>
            </a:r>
          </a:p>
          <a:p>
            <a:r>
              <a:rPr lang="en-US" sz="1600" dirty="0">
                <a:solidFill>
                  <a:schemeClr val="bg1"/>
                </a:solidFill>
                <a:latin typeface="Courier" pitchFamily="2" charset="0"/>
              </a:rPr>
              <a:t>  1) intel/17.0.4   2) </a:t>
            </a:r>
            <a:r>
              <a:rPr lang="en-US" sz="1600" dirty="0" err="1">
                <a:solidFill>
                  <a:schemeClr val="bg1"/>
                </a:solidFill>
                <a:latin typeface="Courier" pitchFamily="2" charset="0"/>
              </a:rPr>
              <a:t>impi</a:t>
            </a:r>
            <a:r>
              <a:rPr lang="en-US" sz="1600" dirty="0">
                <a:solidFill>
                  <a:schemeClr val="bg1"/>
                </a:solidFill>
                <a:latin typeface="Courier" pitchFamily="2" charset="0"/>
              </a:rPr>
              <a:t>/17.0.3   3) git/2.9.0   4) </a:t>
            </a:r>
            <a:r>
              <a:rPr lang="en-US" sz="1600" dirty="0" err="1">
                <a:solidFill>
                  <a:schemeClr val="bg1"/>
                </a:solidFill>
                <a:latin typeface="Courier" pitchFamily="2" charset="0"/>
              </a:rPr>
              <a:t>autotools</a:t>
            </a:r>
            <a:r>
              <a:rPr lang="en-US" sz="1600" dirty="0">
                <a:solidFill>
                  <a:schemeClr val="bg1"/>
                </a:solidFill>
                <a:latin typeface="Courier" pitchFamily="2" charset="0"/>
              </a:rPr>
              <a:t>/1.1   5) </a:t>
            </a:r>
            <a:r>
              <a:rPr lang="en-US" sz="1600" dirty="0" err="1">
                <a:solidFill>
                  <a:schemeClr val="bg1"/>
                </a:solidFill>
                <a:latin typeface="Courier" pitchFamily="2" charset="0"/>
              </a:rPr>
              <a:t>xalt</a:t>
            </a:r>
            <a:r>
              <a:rPr lang="en-US" sz="1600" dirty="0">
                <a:solidFill>
                  <a:schemeClr val="bg1"/>
                </a:solidFill>
                <a:latin typeface="Courier" pitchFamily="2" charset="0"/>
              </a:rPr>
              <a:t>/1.7.7   6) TACC   7) python2/2.7.14</a:t>
            </a:r>
          </a:p>
          <a:p>
            <a:endParaRPr lang="en-US" sz="1600" dirty="0">
              <a:solidFill>
                <a:schemeClr val="bg1"/>
              </a:solidFill>
              <a:latin typeface="Courier" pitchFamily="2" charset="0"/>
            </a:endParaRPr>
          </a:p>
          <a:p>
            <a:r>
              <a:rPr lang="en-US" sz="1600" dirty="0">
                <a:solidFill>
                  <a:schemeClr val="bg1"/>
                </a:solidFill>
                <a:latin typeface="Courier" pitchFamily="2" charset="0"/>
              </a:rPr>
              <a:t>staff.stampede2(1078)$ module spider python </a:t>
            </a:r>
            <a:br>
              <a:rPr lang="en-US" sz="1600" dirty="0">
                <a:solidFill>
                  <a:schemeClr val="bg1"/>
                </a:solidFill>
                <a:latin typeface="Courier" pitchFamily="2" charset="0"/>
              </a:rPr>
            </a:br>
            <a:endParaRPr lang="en-US" sz="1600" dirty="0">
              <a:solidFill>
                <a:schemeClr val="bg1"/>
              </a:solidFill>
              <a:latin typeface="Courier" pitchFamily="2" charset="0"/>
            </a:endParaRPr>
          </a:p>
          <a:p>
            <a:r>
              <a:rPr lang="en-US" sz="1600" dirty="0">
                <a:solidFill>
                  <a:schemeClr val="bg1"/>
                </a:solidFill>
                <a:latin typeface="Courier" pitchFamily="2" charset="0"/>
              </a:rPr>
              <a:t>----------------------------------------------------------------------------------------</a:t>
            </a:r>
          </a:p>
          <a:p>
            <a:r>
              <a:rPr lang="en-US" sz="1600" dirty="0">
                <a:solidFill>
                  <a:schemeClr val="bg1"/>
                </a:solidFill>
                <a:latin typeface="Courier" pitchFamily="2" charset="0"/>
              </a:rPr>
              <a:t>  python:</a:t>
            </a:r>
          </a:p>
          <a:p>
            <a:r>
              <a:rPr lang="en-US" sz="1600" dirty="0">
                <a:solidFill>
                  <a:schemeClr val="bg1"/>
                </a:solidFill>
                <a:latin typeface="Courier" pitchFamily="2" charset="0"/>
              </a:rPr>
              <a:t>----------------------------------------------------------------------------------------</a:t>
            </a:r>
          </a:p>
          <a:p>
            <a:r>
              <a:rPr lang="en-US" sz="1600" dirty="0">
                <a:solidFill>
                  <a:schemeClr val="bg1"/>
                </a:solidFill>
                <a:latin typeface="Courier" pitchFamily="2" charset="0"/>
              </a:rPr>
              <a:t>     Versions:</a:t>
            </a:r>
          </a:p>
          <a:p>
            <a:r>
              <a:rPr lang="en-US" sz="1600" dirty="0">
                <a:solidFill>
                  <a:schemeClr val="bg1"/>
                </a:solidFill>
                <a:latin typeface="Courier" pitchFamily="2" charset="0"/>
              </a:rPr>
              <a:t>        python/2.7.13</a:t>
            </a:r>
          </a:p>
          <a:p>
            <a:r>
              <a:rPr lang="en-US" sz="1600" dirty="0">
                <a:solidFill>
                  <a:schemeClr val="bg1"/>
                </a:solidFill>
                <a:latin typeface="Courier" pitchFamily="2" charset="0"/>
              </a:rPr>
              <a:t>     Other possible modules matches:</a:t>
            </a:r>
          </a:p>
          <a:p>
            <a:r>
              <a:rPr lang="en-US" sz="1600" dirty="0">
                <a:solidFill>
                  <a:schemeClr val="bg1"/>
                </a:solidFill>
                <a:latin typeface="Courier" pitchFamily="2" charset="0"/>
              </a:rPr>
              <a:t>        python2  python3</a:t>
            </a:r>
          </a:p>
          <a:p>
            <a:endParaRPr lang="en-US" sz="1600" dirty="0">
              <a:solidFill>
                <a:schemeClr val="bg1"/>
              </a:solidFill>
              <a:latin typeface="Courier" pitchFamily="2" charset="0"/>
            </a:endParaRPr>
          </a:p>
          <a:p>
            <a:r>
              <a:rPr lang="en-US" sz="1600" dirty="0">
                <a:solidFill>
                  <a:schemeClr val="bg1"/>
                </a:solidFill>
                <a:latin typeface="Courier" pitchFamily="2" charset="0"/>
              </a:rPr>
              <a:t>----------------------------------------------------------------------------------------</a:t>
            </a:r>
          </a:p>
          <a:p>
            <a:r>
              <a:rPr lang="en-US" sz="1600" dirty="0">
                <a:solidFill>
                  <a:schemeClr val="bg1"/>
                </a:solidFill>
                <a:latin typeface="Courier" pitchFamily="2" charset="0"/>
              </a:rPr>
              <a:t>  To find other possible module matches execute:</a:t>
            </a:r>
          </a:p>
          <a:p>
            <a:r>
              <a:rPr lang="en-US" sz="1600" dirty="0">
                <a:latin typeface="Courier" pitchFamily="2" charset="0"/>
              </a:rPr>
              <a:t>      $ module -r spider '.*python.*'</a:t>
            </a:r>
          </a:p>
          <a:p>
            <a:endParaRPr lang="en-US" sz="1600" dirty="0">
              <a:solidFill>
                <a:schemeClr val="bg1"/>
              </a:solidFill>
              <a:latin typeface="Courier" pitchFamily="2" charset="0"/>
            </a:endParaRPr>
          </a:p>
        </p:txBody>
      </p:sp>
    </p:spTree>
    <p:extLst>
      <p:ext uri="{BB962C8B-B14F-4D97-AF65-F5344CB8AC3E}">
        <p14:creationId xmlns:p14="http://schemas.microsoft.com/office/powerpoint/2010/main" val="3428102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FF0DE8-13CC-E84D-B05C-9DAF7C872756}"/>
              </a:ext>
            </a:extLst>
          </p:cNvPr>
          <p:cNvSpPr>
            <a:spLocks noGrp="1"/>
          </p:cNvSpPr>
          <p:nvPr>
            <p:ph type="dt" sz="half" idx="10"/>
          </p:nvPr>
        </p:nvSpPr>
        <p:spPr/>
        <p:txBody>
          <a:bodyPr/>
          <a:lstStyle/>
          <a:p>
            <a:r>
              <a:rPr lang="en-US"/>
              <a:t>6/7/18</a:t>
            </a:r>
          </a:p>
        </p:txBody>
      </p:sp>
      <p:sp>
        <p:nvSpPr>
          <p:cNvPr id="3" name="Slide Number Placeholder 2">
            <a:extLst>
              <a:ext uri="{FF2B5EF4-FFF2-40B4-BE49-F238E27FC236}">
                <a16:creationId xmlns:a16="http://schemas.microsoft.com/office/drawing/2014/main" id="{9FFDEBD5-68FE-EB4F-9FFB-7F0CC2E1A418}"/>
              </a:ext>
            </a:extLst>
          </p:cNvPr>
          <p:cNvSpPr>
            <a:spLocks noGrp="1"/>
          </p:cNvSpPr>
          <p:nvPr>
            <p:ph type="sldNum" sz="quarter" idx="12"/>
          </p:nvPr>
        </p:nvSpPr>
        <p:spPr/>
        <p:txBody>
          <a:bodyPr/>
          <a:lstStyle/>
          <a:p>
            <a:fld id="{2024AA8B-F1EC-D547-99EC-1807C0CD66CE}" type="slidenum">
              <a:rPr lang="en-US" smtClean="0"/>
              <a:t>47</a:t>
            </a:fld>
            <a:endParaRPr lang="en-US"/>
          </a:p>
        </p:txBody>
      </p:sp>
      <p:sp>
        <p:nvSpPr>
          <p:cNvPr id="4" name="Rectangle 3">
            <a:extLst>
              <a:ext uri="{FF2B5EF4-FFF2-40B4-BE49-F238E27FC236}">
                <a16:creationId xmlns:a16="http://schemas.microsoft.com/office/drawing/2014/main" id="{B276EC0B-B4BF-834C-A5E0-95A93894EC9B}"/>
              </a:ext>
            </a:extLst>
          </p:cNvPr>
          <p:cNvSpPr/>
          <p:nvPr/>
        </p:nvSpPr>
        <p:spPr>
          <a:xfrm>
            <a:off x="578736" y="520860"/>
            <a:ext cx="10961226" cy="53359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bg1"/>
                </a:solidFill>
                <a:latin typeface="Courier" pitchFamily="2" charset="0"/>
              </a:rPr>
              <a:t>staff.stampede2(1073)$ module spider python3/3.6.4</a:t>
            </a:r>
          </a:p>
          <a:p>
            <a:r>
              <a:rPr lang="en-US" sz="1600" dirty="0">
                <a:latin typeface="Courier" pitchFamily="2" charset="0"/>
              </a:rPr>
              <a:t>-------------------------------------------------------------------------------------  python3: python3/3.6.4</a:t>
            </a:r>
          </a:p>
          <a:p>
            <a:r>
              <a:rPr lang="en-US" sz="1600" dirty="0">
                <a:latin typeface="Courier" pitchFamily="2" charset="0"/>
              </a:rPr>
              <a:t>-------------------------------------------------------------------------------------    Description:</a:t>
            </a:r>
          </a:p>
          <a:p>
            <a:r>
              <a:rPr lang="en-US" sz="1600" dirty="0">
                <a:latin typeface="Courier" pitchFamily="2" charset="0"/>
              </a:rPr>
              <a:t>      scientific scripting package</a:t>
            </a:r>
          </a:p>
          <a:p>
            <a:endParaRPr lang="en-US" sz="1600" dirty="0">
              <a:latin typeface="Courier" pitchFamily="2" charset="0"/>
            </a:endParaRPr>
          </a:p>
          <a:p>
            <a:r>
              <a:rPr lang="en-US" sz="1600" dirty="0">
                <a:latin typeface="Courier" pitchFamily="2" charset="0"/>
              </a:rPr>
              <a:t>    You will need to load all module(s) on any one of the lines below before the "python3/3.6.4" module is available to load.</a:t>
            </a:r>
          </a:p>
          <a:p>
            <a:endParaRPr lang="en-US" sz="1600" dirty="0">
              <a:latin typeface="Courier" pitchFamily="2" charset="0"/>
            </a:endParaRPr>
          </a:p>
          <a:p>
            <a:r>
              <a:rPr lang="en-US" sz="1600" dirty="0">
                <a:latin typeface="Courier" pitchFamily="2" charset="0"/>
              </a:rPr>
              <a:t>      intel/17.0.4</a:t>
            </a:r>
          </a:p>
          <a:p>
            <a:r>
              <a:rPr lang="en-US" sz="1600" dirty="0">
                <a:latin typeface="Courier" pitchFamily="2" charset="0"/>
              </a:rPr>
              <a:t> </a:t>
            </a:r>
          </a:p>
          <a:p>
            <a:r>
              <a:rPr lang="en-US" sz="1600" dirty="0">
                <a:latin typeface="Courier" pitchFamily="2" charset="0"/>
              </a:rPr>
              <a:t>    Help:</a:t>
            </a:r>
          </a:p>
          <a:p>
            <a:r>
              <a:rPr lang="en-US" sz="1600" dirty="0">
                <a:latin typeface="Courier" pitchFamily="2" charset="0"/>
              </a:rPr>
              <a:t>      This is the Python3 package built on March 01, 2018.</a:t>
            </a:r>
          </a:p>
          <a:p>
            <a:r>
              <a:rPr lang="en-US" sz="1600" dirty="0">
                <a:latin typeface="Courier" pitchFamily="2" charset="0"/>
              </a:rPr>
              <a:t>      </a:t>
            </a:r>
          </a:p>
          <a:p>
            <a:r>
              <a:rPr lang="en-US" sz="1600" dirty="0">
                <a:latin typeface="Courier" pitchFamily="2" charset="0"/>
              </a:rPr>
              <a:t>      You can install your own modules (choose one method):</a:t>
            </a:r>
          </a:p>
          <a:p>
            <a:r>
              <a:rPr lang="en-US" sz="1600" dirty="0">
                <a:latin typeface="Courier" pitchFamily="2" charset="0"/>
              </a:rPr>
              <a:t>              1. python3 </a:t>
            </a:r>
            <a:r>
              <a:rPr lang="en-US" sz="1600" dirty="0" err="1">
                <a:latin typeface="Courier" pitchFamily="2" charset="0"/>
              </a:rPr>
              <a:t>setup.py</a:t>
            </a:r>
            <a:r>
              <a:rPr lang="en-US" sz="1600" dirty="0">
                <a:latin typeface="Courier" pitchFamily="2" charset="0"/>
              </a:rPr>
              <a:t> install --user</a:t>
            </a:r>
          </a:p>
          <a:p>
            <a:r>
              <a:rPr lang="en-US" sz="1600" dirty="0">
                <a:latin typeface="Courier" pitchFamily="2" charset="0"/>
              </a:rPr>
              <a:t>              2. python3 </a:t>
            </a:r>
            <a:r>
              <a:rPr lang="en-US" sz="1600" dirty="0" err="1">
                <a:latin typeface="Courier" pitchFamily="2" charset="0"/>
              </a:rPr>
              <a:t>setup.py</a:t>
            </a:r>
            <a:r>
              <a:rPr lang="en-US" sz="1600" dirty="0">
                <a:latin typeface="Courier" pitchFamily="2" charset="0"/>
              </a:rPr>
              <a:t> install --home=&lt;</a:t>
            </a:r>
            <a:r>
              <a:rPr lang="en-US" sz="1600" dirty="0" err="1">
                <a:latin typeface="Courier" pitchFamily="2" charset="0"/>
              </a:rPr>
              <a:t>dir</a:t>
            </a:r>
            <a:r>
              <a:rPr lang="en-US" sz="1600" dirty="0">
                <a:latin typeface="Courier" pitchFamily="2" charset="0"/>
              </a:rPr>
              <a:t>&gt;</a:t>
            </a:r>
          </a:p>
          <a:p>
            <a:r>
              <a:rPr lang="en-US" sz="1600" dirty="0">
                <a:latin typeface="Courier" pitchFamily="2" charset="0"/>
              </a:rPr>
              <a:t>              3. pip3 install --user module-name</a:t>
            </a:r>
          </a:p>
          <a:p>
            <a:r>
              <a:rPr lang="en-US" sz="1600" dirty="0">
                <a:latin typeface="Courier" pitchFamily="2" charset="0"/>
              </a:rPr>
              <a:t>      </a:t>
            </a:r>
          </a:p>
          <a:p>
            <a:r>
              <a:rPr lang="en-US" sz="1600" dirty="0">
                <a:latin typeface="Courier" pitchFamily="2" charset="0"/>
              </a:rPr>
              <a:t>      Version 3.6.4</a:t>
            </a:r>
          </a:p>
          <a:p>
            <a:endParaRPr lang="en-US" sz="1600" dirty="0">
              <a:latin typeface="Courier" pitchFamily="2" charset="0"/>
            </a:endParaRPr>
          </a:p>
          <a:p>
            <a:endParaRPr lang="en-US" sz="1600" dirty="0">
              <a:latin typeface="Courier" pitchFamily="2" charset="0"/>
            </a:endParaRPr>
          </a:p>
          <a:p>
            <a:endParaRPr lang="en-US" sz="1600" dirty="0">
              <a:solidFill>
                <a:schemeClr val="bg1"/>
              </a:solidFill>
              <a:latin typeface="Courier" pitchFamily="2" charset="0"/>
            </a:endParaRPr>
          </a:p>
        </p:txBody>
      </p:sp>
    </p:spTree>
    <p:extLst>
      <p:ext uri="{BB962C8B-B14F-4D97-AF65-F5344CB8AC3E}">
        <p14:creationId xmlns:p14="http://schemas.microsoft.com/office/powerpoint/2010/main" val="1806574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A009-40D6-934A-8021-C2A0DE695E92}"/>
              </a:ext>
            </a:extLst>
          </p:cNvPr>
          <p:cNvSpPr>
            <a:spLocks noGrp="1"/>
          </p:cNvSpPr>
          <p:nvPr>
            <p:ph type="title"/>
          </p:nvPr>
        </p:nvSpPr>
        <p:spPr/>
        <p:txBody>
          <a:bodyPr/>
          <a:lstStyle/>
          <a:p>
            <a:r>
              <a:rPr lang="en-US" dirty="0"/>
              <a:t>Environment Management</a:t>
            </a:r>
          </a:p>
        </p:txBody>
      </p:sp>
      <p:sp>
        <p:nvSpPr>
          <p:cNvPr id="3" name="Content Placeholder 2">
            <a:extLst>
              <a:ext uri="{FF2B5EF4-FFF2-40B4-BE49-F238E27FC236}">
                <a16:creationId xmlns:a16="http://schemas.microsoft.com/office/drawing/2014/main" id="{F697A0E3-9AE8-6347-B9F6-8247B2AC8B7E}"/>
              </a:ext>
            </a:extLst>
          </p:cNvPr>
          <p:cNvSpPr>
            <a:spLocks noGrp="1"/>
          </p:cNvSpPr>
          <p:nvPr>
            <p:ph idx="1"/>
          </p:nvPr>
        </p:nvSpPr>
        <p:spPr>
          <a:xfrm>
            <a:off x="838200" y="1690688"/>
            <a:ext cx="10515600" cy="4486275"/>
          </a:xfrm>
        </p:spPr>
        <p:txBody>
          <a:bodyPr>
            <a:normAutofit lnSpcReduction="10000"/>
          </a:bodyPr>
          <a:lstStyle/>
          <a:p>
            <a:r>
              <a:rPr lang="en-US" dirty="0" err="1">
                <a:latin typeface="Courier" pitchFamily="2" charset="0"/>
              </a:rPr>
              <a:t>env</a:t>
            </a:r>
            <a:r>
              <a:rPr lang="en-US" dirty="0"/>
              <a:t> – Read out of all the environment variables set </a:t>
            </a:r>
          </a:p>
          <a:p>
            <a:endParaRPr lang="en-US" dirty="0"/>
          </a:p>
          <a:p>
            <a:r>
              <a:rPr lang="en-US" dirty="0"/>
              <a:t>Look for something specific: </a:t>
            </a:r>
          </a:p>
          <a:p>
            <a:endParaRPr lang="en-US" dirty="0"/>
          </a:p>
          <a:p>
            <a:r>
              <a:rPr lang="en-US" sz="2200" dirty="0">
                <a:latin typeface="Courier" pitchFamily="2" charset="0"/>
              </a:rPr>
              <a:t>staff.stampede2(1017)$ </a:t>
            </a:r>
            <a:r>
              <a:rPr lang="en-US" sz="2200" dirty="0" err="1">
                <a:latin typeface="Courier" pitchFamily="2" charset="0"/>
              </a:rPr>
              <a:t>env</a:t>
            </a:r>
            <a:r>
              <a:rPr lang="en-US" sz="2200" dirty="0">
                <a:latin typeface="Courier" pitchFamily="2" charset="0"/>
              </a:rPr>
              <a:t> | grep GIT</a:t>
            </a:r>
          </a:p>
          <a:p>
            <a:r>
              <a:rPr lang="en-US" sz="2200" dirty="0">
                <a:latin typeface="Courier" pitchFamily="2" charset="0"/>
              </a:rPr>
              <a:t>TACC_GIT_BIN=/opt/apps/git/2.9.0/bin</a:t>
            </a:r>
          </a:p>
          <a:p>
            <a:r>
              <a:rPr lang="en-US" sz="2200" dirty="0">
                <a:latin typeface="Courier" pitchFamily="2" charset="0"/>
              </a:rPr>
              <a:t>TACC_GIT_DIR=/opt/apps/git/2.9.0</a:t>
            </a:r>
          </a:p>
          <a:p>
            <a:r>
              <a:rPr lang="en-US" sz="2200" dirty="0">
                <a:latin typeface="Courier" pitchFamily="2" charset="0"/>
              </a:rPr>
              <a:t>TACC_GIT_LIB=/opt/apps/git/2.9.0/lib</a:t>
            </a:r>
          </a:p>
          <a:p>
            <a:r>
              <a:rPr lang="en-US" sz="2200" dirty="0">
                <a:latin typeface="Courier" pitchFamily="2" charset="0"/>
              </a:rPr>
              <a:t>GIT_TEMPLATE_DIR=/opt/apps/git/2.9.0/share/git-core/templates</a:t>
            </a:r>
          </a:p>
          <a:p>
            <a:r>
              <a:rPr lang="en-US" sz="2200" dirty="0">
                <a:latin typeface="Courier" pitchFamily="2" charset="0"/>
              </a:rPr>
              <a:t>GIT_EXEC_PATH=/opt/apps/git/2.9.0/</a:t>
            </a:r>
            <a:r>
              <a:rPr lang="en-US" sz="2200" dirty="0" err="1">
                <a:latin typeface="Courier" pitchFamily="2" charset="0"/>
              </a:rPr>
              <a:t>libexec</a:t>
            </a:r>
            <a:r>
              <a:rPr lang="en-US" sz="2200" dirty="0">
                <a:latin typeface="Courier" pitchFamily="2" charset="0"/>
              </a:rPr>
              <a:t>/git-core</a:t>
            </a:r>
          </a:p>
          <a:p>
            <a:endParaRPr lang="en-US" dirty="0"/>
          </a:p>
        </p:txBody>
      </p:sp>
      <p:sp>
        <p:nvSpPr>
          <p:cNvPr id="4" name="Date Placeholder 3">
            <a:extLst>
              <a:ext uri="{FF2B5EF4-FFF2-40B4-BE49-F238E27FC236}">
                <a16:creationId xmlns:a16="http://schemas.microsoft.com/office/drawing/2014/main" id="{B34432B1-4433-7245-A98F-B6396A15EDF1}"/>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2110B7E2-E4B8-314B-A4FF-D5C9BE4017C4}"/>
              </a:ext>
            </a:extLst>
          </p:cNvPr>
          <p:cNvSpPr>
            <a:spLocks noGrp="1"/>
          </p:cNvSpPr>
          <p:nvPr>
            <p:ph type="sldNum" sz="quarter" idx="12"/>
          </p:nvPr>
        </p:nvSpPr>
        <p:spPr/>
        <p:txBody>
          <a:bodyPr/>
          <a:lstStyle/>
          <a:p>
            <a:fld id="{2024AA8B-F1EC-D547-99EC-1807C0CD66CE}" type="slidenum">
              <a:rPr lang="en-US" smtClean="0"/>
              <a:t>48</a:t>
            </a:fld>
            <a:endParaRPr lang="en-US"/>
          </a:p>
        </p:txBody>
      </p:sp>
    </p:spTree>
    <p:extLst>
      <p:ext uri="{BB962C8B-B14F-4D97-AF65-F5344CB8AC3E}">
        <p14:creationId xmlns:p14="http://schemas.microsoft.com/office/powerpoint/2010/main" val="2582342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2F4F7-796B-6144-B46C-3F3E80ECB54D}"/>
              </a:ext>
            </a:extLst>
          </p:cNvPr>
          <p:cNvSpPr>
            <a:spLocks noGrp="1"/>
          </p:cNvSpPr>
          <p:nvPr>
            <p:ph type="title"/>
          </p:nvPr>
        </p:nvSpPr>
        <p:spPr/>
        <p:txBody>
          <a:bodyPr/>
          <a:lstStyle/>
          <a:p>
            <a:r>
              <a:rPr lang="en-US" dirty="0"/>
              <a:t>Environment Paths</a:t>
            </a:r>
          </a:p>
        </p:txBody>
      </p:sp>
      <p:sp>
        <p:nvSpPr>
          <p:cNvPr id="3" name="Content Placeholder 2">
            <a:extLst>
              <a:ext uri="{FF2B5EF4-FFF2-40B4-BE49-F238E27FC236}">
                <a16:creationId xmlns:a16="http://schemas.microsoft.com/office/drawing/2014/main" id="{0553366E-964D-B24E-A1CC-F6A81531084E}"/>
              </a:ext>
            </a:extLst>
          </p:cNvPr>
          <p:cNvSpPr>
            <a:spLocks noGrp="1"/>
          </p:cNvSpPr>
          <p:nvPr>
            <p:ph sz="half" idx="1"/>
          </p:nvPr>
        </p:nvSpPr>
        <p:spPr>
          <a:solidFill>
            <a:schemeClr val="tx1"/>
          </a:solidFill>
        </p:spPr>
        <p:txBody>
          <a:bodyPr>
            <a:noAutofit/>
          </a:bodyPr>
          <a:lstStyle/>
          <a:p>
            <a:r>
              <a:rPr lang="en-US" sz="2000" dirty="0">
                <a:solidFill>
                  <a:schemeClr val="bg1"/>
                </a:solidFill>
                <a:latin typeface="Courier" pitchFamily="2" charset="0"/>
              </a:rPr>
              <a:t>$echo $PATH</a:t>
            </a:r>
          </a:p>
          <a:p>
            <a:r>
              <a:rPr lang="en-US" sz="2000" dirty="0">
                <a:solidFill>
                  <a:schemeClr val="bg1"/>
                </a:solidFill>
                <a:latin typeface="Courier" pitchFamily="2" charset="0"/>
              </a:rPr>
              <a:t>/opt/apps/</a:t>
            </a:r>
            <a:r>
              <a:rPr lang="en-US" sz="2000" dirty="0" err="1">
                <a:solidFill>
                  <a:schemeClr val="bg1"/>
                </a:solidFill>
                <a:latin typeface="Courier" pitchFamily="2" charset="0"/>
              </a:rPr>
              <a:t>xalt</a:t>
            </a:r>
            <a:r>
              <a:rPr lang="en-US" sz="2000" dirty="0">
                <a:solidFill>
                  <a:schemeClr val="bg1"/>
                </a:solidFill>
                <a:latin typeface="Courier" pitchFamily="2" charset="0"/>
              </a:rPr>
              <a:t>/1.7.7/bin:/opt/apps/intel17/python/2.7.13/bin:/opt/apps/</a:t>
            </a:r>
            <a:r>
              <a:rPr lang="en-US" sz="2000" dirty="0" err="1">
                <a:solidFill>
                  <a:schemeClr val="bg1"/>
                </a:solidFill>
                <a:latin typeface="Courier" pitchFamily="2" charset="0"/>
              </a:rPr>
              <a:t>autotools</a:t>
            </a:r>
            <a:r>
              <a:rPr lang="en-US" sz="2000" dirty="0">
                <a:solidFill>
                  <a:schemeClr val="bg1"/>
                </a:solidFill>
                <a:latin typeface="Courier" pitchFamily="2" charset="0"/>
              </a:rPr>
              <a:t>/1.1/bin:/opt/apps/git/2.9.0/bin:/</a:t>
            </a:r>
            <a:r>
              <a:rPr lang="en-US" sz="2000" dirty="0" err="1">
                <a:solidFill>
                  <a:schemeClr val="bg1"/>
                </a:solidFill>
                <a:latin typeface="Courier" pitchFamily="2" charset="0"/>
              </a:rPr>
              <a:t>tmprpm</a:t>
            </a:r>
            <a:r>
              <a:rPr lang="en-US" sz="2000" dirty="0">
                <a:solidFill>
                  <a:schemeClr val="bg1"/>
                </a:solidFill>
                <a:latin typeface="Courier" pitchFamily="2" charset="0"/>
              </a:rPr>
              <a:t>/intel17/</a:t>
            </a:r>
            <a:r>
              <a:rPr lang="en-US" sz="2000" dirty="0" err="1">
                <a:solidFill>
                  <a:schemeClr val="bg1"/>
                </a:solidFill>
                <a:latin typeface="Courier" pitchFamily="2" charset="0"/>
              </a:rPr>
              <a:t>impi</a:t>
            </a:r>
            <a:r>
              <a:rPr lang="en-US" sz="2000" dirty="0">
                <a:solidFill>
                  <a:schemeClr val="bg1"/>
                </a:solidFill>
                <a:latin typeface="Courier" pitchFamily="2" charset="0"/>
              </a:rPr>
              <a:t>/17.0.3/bin:/opt/intel/compilers_and_libraries_2017.4.196/</a:t>
            </a:r>
            <a:r>
              <a:rPr lang="en-US" sz="2000" dirty="0" err="1">
                <a:solidFill>
                  <a:schemeClr val="bg1"/>
                </a:solidFill>
                <a:latin typeface="Courier" pitchFamily="2" charset="0"/>
              </a:rPr>
              <a:t>linux</a:t>
            </a:r>
            <a:r>
              <a:rPr lang="en-US" sz="2000" dirty="0">
                <a:solidFill>
                  <a:schemeClr val="bg1"/>
                </a:solidFill>
                <a:latin typeface="Courier" pitchFamily="2" charset="0"/>
              </a:rPr>
              <a:t>/</a:t>
            </a:r>
            <a:r>
              <a:rPr lang="en-US" sz="2000" dirty="0" err="1">
                <a:solidFill>
                  <a:schemeClr val="bg1"/>
                </a:solidFill>
                <a:latin typeface="Courier" pitchFamily="2" charset="0"/>
              </a:rPr>
              <a:t>mpi</a:t>
            </a:r>
            <a:r>
              <a:rPr lang="en-US" sz="2000" dirty="0">
                <a:solidFill>
                  <a:schemeClr val="bg1"/>
                </a:solidFill>
                <a:latin typeface="Courier" pitchFamily="2" charset="0"/>
              </a:rPr>
              <a:t>/intel64/bin:/opt/intel/compilers_and_libraries_2017.4.196/</a:t>
            </a:r>
            <a:r>
              <a:rPr lang="en-US" sz="2000" dirty="0" err="1">
                <a:solidFill>
                  <a:schemeClr val="bg1"/>
                </a:solidFill>
                <a:latin typeface="Courier" pitchFamily="2" charset="0"/>
              </a:rPr>
              <a:t>linux</a:t>
            </a:r>
            <a:r>
              <a:rPr lang="en-US" sz="2000" dirty="0">
                <a:solidFill>
                  <a:schemeClr val="bg1"/>
                </a:solidFill>
                <a:latin typeface="Courier" pitchFamily="2" charset="0"/>
              </a:rPr>
              <a:t>/bin/intel64:/opt/apps/</a:t>
            </a:r>
            <a:r>
              <a:rPr lang="en-US" sz="2000" dirty="0" err="1">
                <a:solidFill>
                  <a:schemeClr val="bg1"/>
                </a:solidFill>
                <a:latin typeface="Courier" pitchFamily="2" charset="0"/>
              </a:rPr>
              <a:t>gcc</a:t>
            </a:r>
            <a:r>
              <a:rPr lang="en-US" sz="2000" dirty="0">
                <a:solidFill>
                  <a:schemeClr val="bg1"/>
                </a:solidFill>
                <a:latin typeface="Courier" pitchFamily="2" charset="0"/>
              </a:rPr>
              <a:t>/5.4.0/bin:/</a:t>
            </a:r>
            <a:r>
              <a:rPr lang="en-US" sz="2000" dirty="0" err="1">
                <a:solidFill>
                  <a:schemeClr val="bg1"/>
                </a:solidFill>
                <a:latin typeface="Courier" pitchFamily="2" charset="0"/>
              </a:rPr>
              <a:t>usr</a:t>
            </a:r>
            <a:r>
              <a:rPr lang="en-US" sz="2000" dirty="0">
                <a:solidFill>
                  <a:schemeClr val="bg1"/>
                </a:solidFill>
                <a:latin typeface="Courier" pitchFamily="2" charset="0"/>
              </a:rPr>
              <a:t>/lib64/qt-3.3/bin:/</a:t>
            </a:r>
            <a:r>
              <a:rPr lang="en-US" sz="2000" dirty="0" err="1">
                <a:solidFill>
                  <a:schemeClr val="bg1"/>
                </a:solidFill>
                <a:latin typeface="Courier" pitchFamily="2" charset="0"/>
              </a:rPr>
              <a:t>usr</a:t>
            </a:r>
            <a:r>
              <a:rPr lang="en-US" sz="2000" dirty="0">
                <a:solidFill>
                  <a:schemeClr val="bg1"/>
                </a:solidFill>
                <a:latin typeface="Courier" pitchFamily="2" charset="0"/>
              </a:rPr>
              <a:t>/local/bin:/bin:/</a:t>
            </a:r>
            <a:r>
              <a:rPr lang="en-US" sz="2000" dirty="0" err="1">
                <a:solidFill>
                  <a:schemeClr val="bg1"/>
                </a:solidFill>
                <a:latin typeface="Courier" pitchFamily="2" charset="0"/>
              </a:rPr>
              <a:t>usr</a:t>
            </a:r>
            <a:r>
              <a:rPr lang="en-US" sz="2000" dirty="0">
                <a:solidFill>
                  <a:schemeClr val="bg1"/>
                </a:solidFill>
                <a:latin typeface="Courier" pitchFamily="2" charset="0"/>
              </a:rPr>
              <a:t>/bin:/opt/dell/</a:t>
            </a:r>
            <a:r>
              <a:rPr lang="en-US" sz="2000" dirty="0" err="1">
                <a:solidFill>
                  <a:schemeClr val="bg1"/>
                </a:solidFill>
                <a:latin typeface="Courier" pitchFamily="2" charset="0"/>
              </a:rPr>
              <a:t>srvadmin</a:t>
            </a:r>
            <a:r>
              <a:rPr lang="en-US" sz="2000" dirty="0">
                <a:solidFill>
                  <a:schemeClr val="bg1"/>
                </a:solidFill>
                <a:latin typeface="Courier" pitchFamily="2" charset="0"/>
              </a:rPr>
              <a:t>/bin:.</a:t>
            </a:r>
          </a:p>
          <a:p>
            <a:endParaRPr lang="en-US" sz="2000" dirty="0">
              <a:solidFill>
                <a:schemeClr val="bg1"/>
              </a:solidFill>
              <a:latin typeface="Courier" pitchFamily="2" charset="0"/>
            </a:endParaRPr>
          </a:p>
        </p:txBody>
      </p:sp>
      <p:sp>
        <p:nvSpPr>
          <p:cNvPr id="4" name="Content Placeholder 3">
            <a:extLst>
              <a:ext uri="{FF2B5EF4-FFF2-40B4-BE49-F238E27FC236}">
                <a16:creationId xmlns:a16="http://schemas.microsoft.com/office/drawing/2014/main" id="{7EC35AB6-57E6-1E42-8048-89140DA82301}"/>
              </a:ext>
            </a:extLst>
          </p:cNvPr>
          <p:cNvSpPr>
            <a:spLocks noGrp="1"/>
          </p:cNvSpPr>
          <p:nvPr>
            <p:ph sz="half" idx="2"/>
          </p:nvPr>
        </p:nvSpPr>
        <p:spPr>
          <a:solidFill>
            <a:schemeClr val="tx1"/>
          </a:solidFill>
        </p:spPr>
        <p:txBody>
          <a:bodyPr>
            <a:noAutofit/>
          </a:bodyPr>
          <a:lstStyle/>
          <a:p>
            <a:r>
              <a:rPr lang="en-US" sz="1500" dirty="0">
                <a:solidFill>
                  <a:schemeClr val="bg1"/>
                </a:solidFill>
                <a:latin typeface="Courier" pitchFamily="2" charset="0"/>
              </a:rPr>
              <a:t>$echo $LD_LIBRARY_PATH</a:t>
            </a:r>
          </a:p>
          <a:p>
            <a:r>
              <a:rPr lang="en-US" sz="1500" dirty="0">
                <a:solidFill>
                  <a:schemeClr val="bg1"/>
                </a:solidFill>
                <a:latin typeface="Courier" pitchFamily="2" charset="0"/>
              </a:rPr>
              <a:t>/opt/apps/intel17/python/2.7.13/lib:/opt/intel/compilers_and_libraries_2017.4.196/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mpi</a:t>
            </a:r>
            <a:r>
              <a:rPr lang="en-US" sz="1500" dirty="0">
                <a:solidFill>
                  <a:schemeClr val="bg1"/>
                </a:solidFill>
                <a:latin typeface="Courier" pitchFamily="2" charset="0"/>
              </a:rPr>
              <a:t>/intel64/lib:/opt/intel/debugger_2017/</a:t>
            </a:r>
            <a:r>
              <a:rPr lang="en-US" sz="1500" dirty="0" err="1">
                <a:solidFill>
                  <a:schemeClr val="bg1"/>
                </a:solidFill>
                <a:latin typeface="Courier" pitchFamily="2" charset="0"/>
              </a:rPr>
              <a:t>libipt</a:t>
            </a:r>
            <a:r>
              <a:rPr lang="en-US" sz="1500" dirty="0">
                <a:solidFill>
                  <a:schemeClr val="bg1"/>
                </a:solidFill>
                <a:latin typeface="Courier" pitchFamily="2" charset="0"/>
              </a:rPr>
              <a:t>/intel64/lib:/opt/intel/debugger_2017/</a:t>
            </a:r>
            <a:r>
              <a:rPr lang="en-US" sz="1500" dirty="0" err="1">
                <a:solidFill>
                  <a:schemeClr val="bg1"/>
                </a:solidFill>
                <a:latin typeface="Courier" pitchFamily="2" charset="0"/>
              </a:rPr>
              <a:t>iga</a:t>
            </a:r>
            <a:r>
              <a:rPr lang="en-US" sz="1500" dirty="0">
                <a:solidFill>
                  <a:schemeClr val="bg1"/>
                </a:solidFill>
                <a:latin typeface="Courier" pitchFamily="2" charset="0"/>
              </a:rPr>
              <a:t>/lib:/opt/intel/compilers_and_libraries_2017.4.196/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tbb</a:t>
            </a:r>
            <a:r>
              <a:rPr lang="en-US" sz="1500" dirty="0">
                <a:solidFill>
                  <a:schemeClr val="bg1"/>
                </a:solidFill>
                <a:latin typeface="Courier" pitchFamily="2" charset="0"/>
              </a:rPr>
              <a:t>/lib/intel64_lin/gcc4.4:/opt/intel/compilers_and_libraries_2017.4.196/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daal</a:t>
            </a:r>
            <a:r>
              <a:rPr lang="en-US" sz="1500" dirty="0">
                <a:solidFill>
                  <a:schemeClr val="bg1"/>
                </a:solidFill>
                <a:latin typeface="Courier" pitchFamily="2" charset="0"/>
              </a:rPr>
              <a:t>/lib/intel64_lin:/opt/intel/compilers_and_libraries_2017.4.196/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tbb</a:t>
            </a:r>
            <a:r>
              <a:rPr lang="en-US" sz="1500" dirty="0">
                <a:solidFill>
                  <a:schemeClr val="bg1"/>
                </a:solidFill>
                <a:latin typeface="Courier" pitchFamily="2" charset="0"/>
              </a:rPr>
              <a:t>/lib/intel64/gcc4.7:/opt/intel/compilers_and_libraries_2017.4.196/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mkl</a:t>
            </a:r>
            <a:r>
              <a:rPr lang="en-US" sz="1500" dirty="0">
                <a:solidFill>
                  <a:schemeClr val="bg1"/>
                </a:solidFill>
                <a:latin typeface="Courier" pitchFamily="2" charset="0"/>
              </a:rPr>
              <a:t>/lib/intel64_lin:/opt/intel/compilers_and_libraries_2017.4.196/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/compiler/lib/intel64_lin:/opt/intel/compilers_and_libraries_2017.4.196/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a:t>
            </a:r>
            <a:r>
              <a:rPr lang="en-US" sz="1500" dirty="0" err="1">
                <a:solidFill>
                  <a:schemeClr val="bg1"/>
                </a:solidFill>
                <a:latin typeface="Courier" pitchFamily="2" charset="0"/>
              </a:rPr>
              <a:t>ipp</a:t>
            </a:r>
            <a:r>
              <a:rPr lang="en-US" sz="1500" dirty="0">
                <a:solidFill>
                  <a:schemeClr val="bg1"/>
                </a:solidFill>
                <a:latin typeface="Courier" pitchFamily="2" charset="0"/>
              </a:rPr>
              <a:t>/lib/intel64:/opt/intel/compilers_and_libraries_2017.4.196/</a:t>
            </a:r>
            <a:r>
              <a:rPr lang="en-US" sz="1500" dirty="0" err="1">
                <a:solidFill>
                  <a:schemeClr val="bg1"/>
                </a:solidFill>
                <a:latin typeface="Courier" pitchFamily="2" charset="0"/>
              </a:rPr>
              <a:t>linux</a:t>
            </a:r>
            <a:r>
              <a:rPr lang="en-US" sz="1500" dirty="0">
                <a:solidFill>
                  <a:schemeClr val="bg1"/>
                </a:solidFill>
                <a:latin typeface="Courier" pitchFamily="2" charset="0"/>
              </a:rPr>
              <a:t>/compiler/lib/intel64:/opt/apps/</a:t>
            </a:r>
            <a:r>
              <a:rPr lang="en-US" sz="1500" dirty="0" err="1">
                <a:solidFill>
                  <a:schemeClr val="bg1"/>
                </a:solidFill>
                <a:latin typeface="Courier" pitchFamily="2" charset="0"/>
              </a:rPr>
              <a:t>gcc</a:t>
            </a:r>
            <a:r>
              <a:rPr lang="en-US" sz="1500" dirty="0">
                <a:solidFill>
                  <a:schemeClr val="bg1"/>
                </a:solidFill>
                <a:latin typeface="Courier" pitchFamily="2" charset="0"/>
              </a:rPr>
              <a:t>/5.4.0/lib64:/opt/apps/</a:t>
            </a:r>
            <a:r>
              <a:rPr lang="en-US" sz="1500" dirty="0" err="1">
                <a:solidFill>
                  <a:schemeClr val="bg1"/>
                </a:solidFill>
                <a:latin typeface="Courier" pitchFamily="2" charset="0"/>
              </a:rPr>
              <a:t>gcc</a:t>
            </a:r>
            <a:r>
              <a:rPr lang="en-US" sz="1500" dirty="0">
                <a:solidFill>
                  <a:schemeClr val="bg1"/>
                </a:solidFill>
                <a:latin typeface="Courier" pitchFamily="2" charset="0"/>
              </a:rPr>
              <a:t>/5.4.0/lib</a:t>
            </a:r>
          </a:p>
          <a:p>
            <a:endParaRPr lang="en-US" sz="1500" dirty="0">
              <a:solidFill>
                <a:schemeClr val="bg1"/>
              </a:solidFill>
              <a:latin typeface="Courier" pitchFamily="2" charset="0"/>
            </a:endParaRPr>
          </a:p>
        </p:txBody>
      </p:sp>
      <p:sp>
        <p:nvSpPr>
          <p:cNvPr id="5" name="Date Placeholder 4">
            <a:extLst>
              <a:ext uri="{FF2B5EF4-FFF2-40B4-BE49-F238E27FC236}">
                <a16:creationId xmlns:a16="http://schemas.microsoft.com/office/drawing/2014/main" id="{457DC59A-8B62-7E48-B283-EC3CF7B5B1C0}"/>
              </a:ext>
            </a:extLst>
          </p:cNvPr>
          <p:cNvSpPr>
            <a:spLocks noGrp="1"/>
          </p:cNvSpPr>
          <p:nvPr>
            <p:ph type="dt" sz="half" idx="10"/>
          </p:nvPr>
        </p:nvSpPr>
        <p:spPr/>
        <p:txBody>
          <a:bodyPr/>
          <a:lstStyle/>
          <a:p>
            <a:r>
              <a:rPr lang="en-US"/>
              <a:t>6/7/18</a:t>
            </a:r>
          </a:p>
        </p:txBody>
      </p:sp>
      <p:sp>
        <p:nvSpPr>
          <p:cNvPr id="6" name="Slide Number Placeholder 5">
            <a:extLst>
              <a:ext uri="{FF2B5EF4-FFF2-40B4-BE49-F238E27FC236}">
                <a16:creationId xmlns:a16="http://schemas.microsoft.com/office/drawing/2014/main" id="{BF93569D-B049-FD4E-93B6-C9322A1FB2D7}"/>
              </a:ext>
            </a:extLst>
          </p:cNvPr>
          <p:cNvSpPr>
            <a:spLocks noGrp="1"/>
          </p:cNvSpPr>
          <p:nvPr>
            <p:ph type="sldNum" sz="quarter" idx="12"/>
          </p:nvPr>
        </p:nvSpPr>
        <p:spPr/>
        <p:txBody>
          <a:bodyPr/>
          <a:lstStyle/>
          <a:p>
            <a:fld id="{2024AA8B-F1EC-D547-99EC-1807C0CD66CE}" type="slidenum">
              <a:rPr lang="en-US" smtClean="0"/>
              <a:t>49</a:t>
            </a:fld>
            <a:endParaRPr lang="en-US"/>
          </a:p>
        </p:txBody>
      </p:sp>
    </p:spTree>
    <p:extLst>
      <p:ext uri="{BB962C8B-B14F-4D97-AF65-F5344CB8AC3E}">
        <p14:creationId xmlns:p14="http://schemas.microsoft.com/office/powerpoint/2010/main" val="2852355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4A1A-FFDA-804C-B716-1001134B1DF7}"/>
              </a:ext>
            </a:extLst>
          </p:cNvPr>
          <p:cNvSpPr>
            <a:spLocks noGrp="1"/>
          </p:cNvSpPr>
          <p:nvPr>
            <p:ph type="title"/>
          </p:nvPr>
        </p:nvSpPr>
        <p:spPr/>
        <p:txBody>
          <a:bodyPr/>
          <a:lstStyle/>
          <a:p>
            <a:r>
              <a:rPr lang="en-US" dirty="0"/>
              <a:t>Ex: SKX Compute Node	</a:t>
            </a:r>
          </a:p>
        </p:txBody>
      </p:sp>
      <p:sp>
        <p:nvSpPr>
          <p:cNvPr id="4" name="Date Placeholder 3">
            <a:extLst>
              <a:ext uri="{FF2B5EF4-FFF2-40B4-BE49-F238E27FC236}">
                <a16:creationId xmlns:a16="http://schemas.microsoft.com/office/drawing/2014/main" id="{0DEC7342-1523-5441-8ECA-B05BFAB19E37}"/>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F399FA0-4E4F-CC4C-B0DA-1CA81630A094}"/>
              </a:ext>
            </a:extLst>
          </p:cNvPr>
          <p:cNvSpPr>
            <a:spLocks noGrp="1"/>
          </p:cNvSpPr>
          <p:nvPr>
            <p:ph type="sldNum" sz="quarter" idx="12"/>
          </p:nvPr>
        </p:nvSpPr>
        <p:spPr/>
        <p:txBody>
          <a:bodyPr/>
          <a:lstStyle/>
          <a:p>
            <a:fld id="{2024AA8B-F1EC-D547-99EC-1807C0CD66CE}" type="slidenum">
              <a:rPr lang="en-US" smtClean="0"/>
              <a:t>5</a:t>
            </a:fld>
            <a:endParaRPr lang="en-US"/>
          </a:p>
        </p:txBody>
      </p:sp>
      <p:graphicFrame>
        <p:nvGraphicFramePr>
          <p:cNvPr id="10" name="Content Placeholder 9">
            <a:extLst>
              <a:ext uri="{FF2B5EF4-FFF2-40B4-BE49-F238E27FC236}">
                <a16:creationId xmlns:a16="http://schemas.microsoft.com/office/drawing/2014/main" id="{ABC9175D-B9A7-B54B-89C5-09F2AF9723F3}"/>
              </a:ext>
            </a:extLst>
          </p:cNvPr>
          <p:cNvGraphicFramePr>
            <a:graphicFrameLocks noGrp="1"/>
          </p:cNvGraphicFramePr>
          <p:nvPr>
            <p:ph idx="1"/>
            <p:extLst>
              <p:ext uri="{D42A27DB-BD31-4B8C-83A1-F6EECF244321}">
                <p14:modId xmlns:p14="http://schemas.microsoft.com/office/powerpoint/2010/main" val="219213623"/>
              </p:ext>
            </p:extLst>
          </p:nvPr>
        </p:nvGraphicFramePr>
        <p:xfrm>
          <a:off x="2333625" y="1692276"/>
          <a:ext cx="7524750" cy="4398964"/>
        </p:xfrm>
        <a:graphic>
          <a:graphicData uri="http://schemas.openxmlformats.org/drawingml/2006/table">
            <a:tbl>
              <a:tblPr firstRow="1" bandRow="1">
                <a:tableStyleId>{5C22544A-7EE6-4342-B048-85BDC9FD1C3A}</a:tableStyleId>
              </a:tblPr>
              <a:tblGrid>
                <a:gridCol w="2519348">
                  <a:extLst>
                    <a:ext uri="{9D8B030D-6E8A-4147-A177-3AD203B41FA5}">
                      <a16:colId xmlns:a16="http://schemas.microsoft.com/office/drawing/2014/main" val="2766701708"/>
                    </a:ext>
                  </a:extLst>
                </a:gridCol>
                <a:gridCol w="5005402">
                  <a:extLst>
                    <a:ext uri="{9D8B030D-6E8A-4147-A177-3AD203B41FA5}">
                      <a16:colId xmlns:a16="http://schemas.microsoft.com/office/drawing/2014/main" val="2028278004"/>
                    </a:ext>
                  </a:extLst>
                </a:gridCol>
              </a:tblGrid>
              <a:tr h="515952">
                <a:tc>
                  <a:txBody>
                    <a:bodyPr/>
                    <a:lstStyle/>
                    <a:p>
                      <a:r>
                        <a:rPr lang="en-US" dirty="0"/>
                        <a:t>Model</a:t>
                      </a:r>
                    </a:p>
                  </a:txBody>
                  <a:tcPr/>
                </a:tc>
                <a:tc>
                  <a:txBody>
                    <a:bodyPr/>
                    <a:lstStyle/>
                    <a:p>
                      <a:r>
                        <a:rPr lang="en-US" dirty="0"/>
                        <a:t>Intel Xeon Platinum 8160 ("Skylake")</a:t>
                      </a:r>
                    </a:p>
                  </a:txBody>
                  <a:tcPr/>
                </a:tc>
                <a:extLst>
                  <a:ext uri="{0D108BD9-81ED-4DB2-BD59-A6C34878D82A}">
                    <a16:rowId xmlns:a16="http://schemas.microsoft.com/office/drawing/2014/main" val="2696643264"/>
                  </a:ext>
                </a:extLst>
              </a:tr>
              <a:tr h="515952">
                <a:tc>
                  <a:txBody>
                    <a:bodyPr/>
                    <a:lstStyle/>
                    <a:p>
                      <a:r>
                        <a:rPr lang="en-US" dirty="0"/>
                        <a:t>Cores Per Node</a:t>
                      </a:r>
                    </a:p>
                  </a:txBody>
                  <a:tcPr/>
                </a:tc>
                <a:tc>
                  <a:txBody>
                    <a:bodyPr/>
                    <a:lstStyle/>
                    <a:p>
                      <a:r>
                        <a:rPr lang="en-US" dirty="0"/>
                        <a:t>48 cores on two sockets (24 cores/socket)</a:t>
                      </a:r>
                    </a:p>
                  </a:txBody>
                  <a:tcPr/>
                </a:tc>
                <a:extLst>
                  <a:ext uri="{0D108BD9-81ED-4DB2-BD59-A6C34878D82A}">
                    <a16:rowId xmlns:a16="http://schemas.microsoft.com/office/drawing/2014/main" val="101848632"/>
                  </a:ext>
                </a:extLst>
              </a:tr>
              <a:tr h="651626">
                <a:tc>
                  <a:txBody>
                    <a:bodyPr/>
                    <a:lstStyle/>
                    <a:p>
                      <a:r>
                        <a:rPr lang="en-US" dirty="0"/>
                        <a:t>Hardware Threads per Core</a:t>
                      </a:r>
                    </a:p>
                  </a:txBody>
                  <a:tcPr/>
                </a:tc>
                <a:tc>
                  <a:txBody>
                    <a:bodyPr/>
                    <a:lstStyle/>
                    <a:p>
                      <a:r>
                        <a:rPr lang="en-US" dirty="0"/>
                        <a:t>2</a:t>
                      </a:r>
                    </a:p>
                  </a:txBody>
                  <a:tcPr/>
                </a:tc>
                <a:extLst>
                  <a:ext uri="{0D108BD9-81ED-4DB2-BD59-A6C34878D82A}">
                    <a16:rowId xmlns:a16="http://schemas.microsoft.com/office/drawing/2014/main" val="1228696078"/>
                  </a:ext>
                </a:extLst>
              </a:tr>
              <a:tr h="651626">
                <a:tc>
                  <a:txBody>
                    <a:bodyPr/>
                    <a:lstStyle/>
                    <a:p>
                      <a:r>
                        <a:rPr lang="en-US" dirty="0"/>
                        <a:t>Hardware Threads per Node</a:t>
                      </a:r>
                    </a:p>
                  </a:txBody>
                  <a:tcPr/>
                </a:tc>
                <a:tc>
                  <a:txBody>
                    <a:bodyPr/>
                    <a:lstStyle/>
                    <a:p>
                      <a:r>
                        <a:rPr lang="en-US" dirty="0"/>
                        <a:t>96</a:t>
                      </a:r>
                    </a:p>
                  </a:txBody>
                  <a:tcPr/>
                </a:tc>
                <a:extLst>
                  <a:ext uri="{0D108BD9-81ED-4DB2-BD59-A6C34878D82A}">
                    <a16:rowId xmlns:a16="http://schemas.microsoft.com/office/drawing/2014/main" val="2848757247"/>
                  </a:ext>
                </a:extLst>
              </a:tr>
              <a:tr h="515952">
                <a:tc>
                  <a:txBody>
                    <a:bodyPr/>
                    <a:lstStyle/>
                    <a:p>
                      <a:r>
                        <a:rPr lang="en-US" dirty="0"/>
                        <a:t>Clock Rate</a:t>
                      </a:r>
                    </a:p>
                  </a:txBody>
                  <a:tcPr/>
                </a:tc>
                <a:tc>
                  <a:txBody>
                    <a:bodyPr/>
                    <a:lstStyle/>
                    <a:p>
                      <a:r>
                        <a:rPr lang="en-US" dirty="0"/>
                        <a:t>2.1Ghz </a:t>
                      </a:r>
                    </a:p>
                  </a:txBody>
                  <a:tcPr/>
                </a:tc>
                <a:extLst>
                  <a:ext uri="{0D108BD9-81ED-4DB2-BD59-A6C34878D82A}">
                    <a16:rowId xmlns:a16="http://schemas.microsoft.com/office/drawing/2014/main" val="1629550968"/>
                  </a:ext>
                </a:extLst>
              </a:tr>
              <a:tr h="515952">
                <a:tc>
                  <a:txBody>
                    <a:bodyPr/>
                    <a:lstStyle/>
                    <a:p>
                      <a:r>
                        <a:rPr lang="en-US" dirty="0"/>
                        <a:t>RAM</a:t>
                      </a:r>
                    </a:p>
                  </a:txBody>
                  <a:tcPr/>
                </a:tc>
                <a:tc>
                  <a:txBody>
                    <a:bodyPr/>
                    <a:lstStyle/>
                    <a:p>
                      <a:r>
                        <a:rPr lang="en-US" dirty="0"/>
                        <a:t>192GB</a:t>
                      </a:r>
                    </a:p>
                  </a:txBody>
                  <a:tcPr/>
                </a:tc>
                <a:extLst>
                  <a:ext uri="{0D108BD9-81ED-4DB2-BD59-A6C34878D82A}">
                    <a16:rowId xmlns:a16="http://schemas.microsoft.com/office/drawing/2014/main" val="1246218702"/>
                  </a:ext>
                </a:extLst>
              </a:tr>
              <a:tr h="515952">
                <a:tc>
                  <a:txBody>
                    <a:bodyPr/>
                    <a:lstStyle/>
                    <a:p>
                      <a:r>
                        <a:rPr lang="en-US" dirty="0"/>
                        <a:t>Cache</a:t>
                      </a:r>
                    </a:p>
                  </a:txBody>
                  <a:tcPr/>
                </a:tc>
                <a:tc>
                  <a:txBody>
                    <a:bodyPr/>
                    <a:lstStyle/>
                    <a:p>
                      <a:r>
                        <a:rPr lang="en-US" dirty="0"/>
                        <a:t>57MB per socket</a:t>
                      </a:r>
                    </a:p>
                  </a:txBody>
                  <a:tcPr/>
                </a:tc>
                <a:extLst>
                  <a:ext uri="{0D108BD9-81ED-4DB2-BD59-A6C34878D82A}">
                    <a16:rowId xmlns:a16="http://schemas.microsoft.com/office/drawing/2014/main" val="4193214180"/>
                  </a:ext>
                </a:extLst>
              </a:tr>
              <a:tr h="515952">
                <a:tc>
                  <a:txBody>
                    <a:bodyPr/>
                    <a:lstStyle/>
                    <a:p>
                      <a:r>
                        <a:rPr lang="en-US" dirty="0"/>
                        <a:t>Local Storage</a:t>
                      </a:r>
                    </a:p>
                  </a:txBody>
                  <a:tcPr/>
                </a:tc>
                <a:tc>
                  <a:txBody>
                    <a:bodyPr/>
                    <a:lstStyle/>
                    <a:p>
                      <a:r>
                        <a:rPr lang="en-US" dirty="0"/>
                        <a:t>144GB /</a:t>
                      </a:r>
                      <a:r>
                        <a:rPr lang="en-US" dirty="0" err="1"/>
                        <a:t>tmp</a:t>
                      </a:r>
                      <a:r>
                        <a:rPr lang="en-US" dirty="0"/>
                        <a:t> partition</a:t>
                      </a:r>
                    </a:p>
                  </a:txBody>
                  <a:tcPr/>
                </a:tc>
                <a:extLst>
                  <a:ext uri="{0D108BD9-81ED-4DB2-BD59-A6C34878D82A}">
                    <a16:rowId xmlns:a16="http://schemas.microsoft.com/office/drawing/2014/main" val="2746482189"/>
                  </a:ext>
                </a:extLst>
              </a:tr>
            </a:tbl>
          </a:graphicData>
        </a:graphic>
      </p:graphicFrame>
    </p:spTree>
    <p:extLst>
      <p:ext uri="{BB962C8B-B14F-4D97-AF65-F5344CB8AC3E}">
        <p14:creationId xmlns:p14="http://schemas.microsoft.com/office/powerpoint/2010/main" val="4079929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B856-0E70-FC4A-A170-89824C537B14}"/>
              </a:ext>
            </a:extLst>
          </p:cNvPr>
          <p:cNvSpPr>
            <a:spLocks noGrp="1"/>
          </p:cNvSpPr>
          <p:nvPr>
            <p:ph type="title"/>
          </p:nvPr>
        </p:nvSpPr>
        <p:spPr/>
        <p:txBody>
          <a:bodyPr/>
          <a:lstStyle/>
          <a:p>
            <a:r>
              <a:rPr lang="en-US" dirty="0"/>
              <a:t>Diagnosing Your Environment</a:t>
            </a:r>
          </a:p>
        </p:txBody>
      </p:sp>
      <p:sp>
        <p:nvSpPr>
          <p:cNvPr id="3" name="Content Placeholder 2">
            <a:extLst>
              <a:ext uri="{FF2B5EF4-FFF2-40B4-BE49-F238E27FC236}">
                <a16:creationId xmlns:a16="http://schemas.microsoft.com/office/drawing/2014/main" id="{BDBDBF96-B6DA-3849-BDC7-F0F4D6476875}"/>
              </a:ext>
            </a:extLst>
          </p:cNvPr>
          <p:cNvSpPr>
            <a:spLocks noGrp="1"/>
          </p:cNvSpPr>
          <p:nvPr>
            <p:ph idx="1"/>
          </p:nvPr>
        </p:nvSpPr>
        <p:spPr>
          <a:xfrm>
            <a:off x="838200" y="1825625"/>
            <a:ext cx="10515600" cy="4197985"/>
          </a:xfrm>
          <a:solidFill>
            <a:schemeClr val="tx1"/>
          </a:solidFill>
        </p:spPr>
        <p:txBody>
          <a:bodyPr>
            <a:normAutofit fontScale="70000" lnSpcReduction="20000"/>
          </a:bodyPr>
          <a:lstStyle/>
          <a:p>
            <a:r>
              <a:rPr lang="en-US" dirty="0">
                <a:solidFill>
                  <a:schemeClr val="bg1"/>
                </a:solidFill>
                <a:latin typeface="Courier" pitchFamily="2" charset="0"/>
              </a:rPr>
              <a:t>$module load </a:t>
            </a:r>
            <a:r>
              <a:rPr lang="en-US" dirty="0" err="1">
                <a:solidFill>
                  <a:schemeClr val="bg1"/>
                </a:solidFill>
                <a:latin typeface="Courier" pitchFamily="2" charset="0"/>
              </a:rPr>
              <a:t>sanitytool</a:t>
            </a:r>
            <a:endParaRPr lang="en-US" dirty="0">
              <a:solidFill>
                <a:schemeClr val="bg1"/>
              </a:solidFill>
              <a:latin typeface="Courier" pitchFamily="2" charset="0"/>
            </a:endParaRPr>
          </a:p>
          <a:p>
            <a:r>
              <a:rPr lang="en-US" dirty="0">
                <a:solidFill>
                  <a:schemeClr val="bg1"/>
                </a:solidFill>
                <a:latin typeface="Courier" pitchFamily="2" charset="0"/>
              </a:rPr>
              <a:t>$</a:t>
            </a:r>
            <a:r>
              <a:rPr lang="en-US" dirty="0" err="1">
                <a:solidFill>
                  <a:schemeClr val="bg1"/>
                </a:solidFill>
                <a:latin typeface="Courier" pitchFamily="2" charset="0"/>
              </a:rPr>
              <a:t>sanitycheck</a:t>
            </a:r>
            <a:endParaRPr lang="en-US" dirty="0">
              <a:solidFill>
                <a:schemeClr val="bg1"/>
              </a:solidFill>
              <a:latin typeface="Courier" pitchFamily="2" charset="0"/>
            </a:endParaRPr>
          </a:p>
          <a:p>
            <a:r>
              <a:rPr lang="en-US" dirty="0">
                <a:solidFill>
                  <a:schemeClr val="bg1"/>
                </a:solidFill>
                <a:latin typeface="Courier" pitchFamily="2" charset="0"/>
              </a:rPr>
              <a:t>Sanity Tool Version:  1.3</a:t>
            </a:r>
          </a:p>
          <a:p>
            <a:r>
              <a:rPr lang="en-US" dirty="0">
                <a:solidFill>
                  <a:schemeClr val="bg1"/>
                </a:solidFill>
                <a:latin typeface="Courier" pitchFamily="2" charset="0"/>
              </a:rPr>
              <a:t>  1: Check SSH permissions:</a:t>
            </a:r>
          </a:p>
          <a:p>
            <a:r>
              <a:rPr lang="en-US" b="1" dirty="0">
                <a:solidFill>
                  <a:schemeClr val="bg1"/>
                </a:solidFill>
                <a:latin typeface="Courier" pitchFamily="2" charset="0"/>
              </a:rPr>
              <a:t>Passed</a:t>
            </a:r>
            <a:br>
              <a:rPr lang="en-US" dirty="0">
                <a:solidFill>
                  <a:schemeClr val="bg1"/>
                </a:solidFill>
                <a:latin typeface="Courier" pitchFamily="2" charset="0"/>
              </a:rPr>
            </a:br>
            <a:endParaRPr lang="en-US" dirty="0">
              <a:solidFill>
                <a:schemeClr val="bg1"/>
              </a:solidFill>
              <a:latin typeface="Courier" pitchFamily="2" charset="0"/>
            </a:endParaRPr>
          </a:p>
          <a:p>
            <a:r>
              <a:rPr lang="en-US" dirty="0">
                <a:solidFill>
                  <a:schemeClr val="bg1"/>
                </a:solidFill>
                <a:latin typeface="Courier" pitchFamily="2" charset="0"/>
              </a:rPr>
              <a:t>  2: Check SSH keys:</a:t>
            </a:r>
          </a:p>
          <a:p>
            <a:r>
              <a:rPr lang="en-US" b="1" dirty="0">
                <a:solidFill>
                  <a:schemeClr val="bg1"/>
                </a:solidFill>
                <a:latin typeface="Courier" pitchFamily="2" charset="0"/>
              </a:rPr>
              <a:t>Passed</a:t>
            </a:r>
            <a:br>
              <a:rPr lang="en-US" dirty="0">
                <a:solidFill>
                  <a:schemeClr val="bg1"/>
                </a:solidFill>
                <a:latin typeface="Courier" pitchFamily="2" charset="0"/>
              </a:rPr>
            </a:br>
            <a:endParaRPr lang="en-US" dirty="0">
              <a:solidFill>
                <a:schemeClr val="bg1"/>
              </a:solidFill>
              <a:latin typeface="Courier" pitchFamily="2" charset="0"/>
            </a:endParaRPr>
          </a:p>
          <a:p>
            <a:r>
              <a:rPr lang="en-US" dirty="0">
                <a:solidFill>
                  <a:schemeClr val="bg1"/>
                </a:solidFill>
                <a:latin typeface="Courier" pitchFamily="2" charset="0"/>
              </a:rPr>
              <a:t>  3: Check environment variables (e.g. HOME, WORK, SCRATCH) and file system access:</a:t>
            </a:r>
          </a:p>
          <a:p>
            <a:r>
              <a:rPr lang="en-US" b="1" dirty="0">
                <a:solidFill>
                  <a:schemeClr val="bg1"/>
                </a:solidFill>
                <a:latin typeface="Courier" pitchFamily="2" charset="0"/>
              </a:rPr>
              <a:t>Passed</a:t>
            </a:r>
          </a:p>
          <a:p>
            <a:r>
              <a:rPr lang="en-US" dirty="0">
                <a:solidFill>
                  <a:schemeClr val="bg1"/>
                </a:solidFill>
                <a:latin typeface="Courier" pitchFamily="2" charset="0"/>
              </a:rPr>
              <a:t>...</a:t>
            </a:r>
          </a:p>
        </p:txBody>
      </p:sp>
      <p:sp>
        <p:nvSpPr>
          <p:cNvPr id="4" name="Date Placeholder 3">
            <a:extLst>
              <a:ext uri="{FF2B5EF4-FFF2-40B4-BE49-F238E27FC236}">
                <a16:creationId xmlns:a16="http://schemas.microsoft.com/office/drawing/2014/main" id="{177B331E-3621-864C-87D6-2DDB5109458F}"/>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157EFB70-DDD4-C04A-A110-02EFC25DE8EA}"/>
              </a:ext>
            </a:extLst>
          </p:cNvPr>
          <p:cNvSpPr>
            <a:spLocks noGrp="1"/>
          </p:cNvSpPr>
          <p:nvPr>
            <p:ph type="sldNum" sz="quarter" idx="12"/>
          </p:nvPr>
        </p:nvSpPr>
        <p:spPr/>
        <p:txBody>
          <a:bodyPr/>
          <a:lstStyle/>
          <a:p>
            <a:fld id="{2024AA8B-F1EC-D547-99EC-1807C0CD66CE}" type="slidenum">
              <a:rPr lang="en-US" smtClean="0"/>
              <a:t>50</a:t>
            </a:fld>
            <a:endParaRPr lang="en-US"/>
          </a:p>
        </p:txBody>
      </p:sp>
    </p:spTree>
    <p:extLst>
      <p:ext uri="{BB962C8B-B14F-4D97-AF65-F5344CB8AC3E}">
        <p14:creationId xmlns:p14="http://schemas.microsoft.com/office/powerpoint/2010/main" val="377239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B2DF-2233-A342-937A-ABD8F8929773}"/>
              </a:ext>
            </a:extLst>
          </p:cNvPr>
          <p:cNvSpPr>
            <a:spLocks noGrp="1"/>
          </p:cNvSpPr>
          <p:nvPr>
            <p:ph type="title"/>
          </p:nvPr>
        </p:nvSpPr>
        <p:spPr/>
        <p:txBody>
          <a:bodyPr/>
          <a:lstStyle/>
          <a:p>
            <a:r>
              <a:rPr lang="en-US" dirty="0"/>
              <a:t>.</a:t>
            </a:r>
            <a:r>
              <a:rPr lang="en-US" dirty="0" err="1"/>
              <a:t>bashrc</a:t>
            </a:r>
            <a:r>
              <a:rPr lang="en-US" dirty="0"/>
              <a:t> (or shell appropriate script)</a:t>
            </a:r>
          </a:p>
        </p:txBody>
      </p:sp>
      <p:sp>
        <p:nvSpPr>
          <p:cNvPr id="3" name="Content Placeholder 2">
            <a:extLst>
              <a:ext uri="{FF2B5EF4-FFF2-40B4-BE49-F238E27FC236}">
                <a16:creationId xmlns:a16="http://schemas.microsoft.com/office/drawing/2014/main" id="{BB5EA57C-1C17-A84C-84E1-A15A3A90F7BC}"/>
              </a:ext>
            </a:extLst>
          </p:cNvPr>
          <p:cNvSpPr>
            <a:spLocks noGrp="1"/>
          </p:cNvSpPr>
          <p:nvPr>
            <p:ph idx="1"/>
          </p:nvPr>
        </p:nvSpPr>
        <p:spPr>
          <a:xfrm>
            <a:off x="838200" y="2045969"/>
            <a:ext cx="10515600" cy="4130993"/>
          </a:xfrm>
          <a:noFill/>
        </p:spPr>
        <p:txBody>
          <a:bodyPr>
            <a:noAutofit/>
          </a:bodyPr>
          <a:lstStyle/>
          <a:p>
            <a:pPr marL="457200" indent="-457200">
              <a:buFont typeface="Arial" panose="020B0604020202020204" pitchFamily="34" charset="0"/>
              <a:buChar char="•"/>
            </a:pPr>
            <a:r>
              <a:rPr lang="en-US" dirty="0"/>
              <a:t>Set default modules</a:t>
            </a:r>
          </a:p>
          <a:p>
            <a:pPr marL="457200" indent="-457200">
              <a:buFont typeface="Arial" panose="020B0604020202020204" pitchFamily="34" charset="0"/>
              <a:buChar char="•"/>
            </a:pPr>
            <a:r>
              <a:rPr lang="en-US" dirty="0"/>
              <a:t>Set custom paths permanently</a:t>
            </a:r>
          </a:p>
          <a:p>
            <a:pPr marL="457200" indent="-457200">
              <a:buFont typeface="Arial" panose="020B0604020202020204" pitchFamily="34" charset="0"/>
              <a:buChar char="•"/>
            </a:pPr>
            <a:r>
              <a:rPr lang="en-US" dirty="0"/>
              <a:t>Change command line prompt</a:t>
            </a:r>
          </a:p>
          <a:p>
            <a:pPr marL="457200" indent="-457200">
              <a:buFont typeface="Arial" panose="020B0604020202020204" pitchFamily="34" charset="0"/>
              <a:buChar char="•"/>
            </a:pPr>
            <a:r>
              <a:rPr lang="en-US" dirty="0"/>
              <a:t>Set aliases</a:t>
            </a:r>
          </a:p>
          <a:p>
            <a:pPr marL="457200" indent="-457200">
              <a:buFont typeface="Arial" panose="020B0604020202020204" pitchFamily="34" charset="0"/>
              <a:buChar char="•"/>
            </a:pPr>
            <a:r>
              <a:rPr lang="en-US" dirty="0"/>
              <a:t>Change </a:t>
            </a:r>
            <a:r>
              <a:rPr lang="en-US" dirty="0" err="1"/>
              <a:t>Umask</a:t>
            </a:r>
            <a:r>
              <a:rPr lang="en-US" dirty="0"/>
              <a:t> settings for sharing files</a:t>
            </a:r>
          </a:p>
          <a:p>
            <a:pPr marL="457200" indent="-457200">
              <a:buFont typeface="Arial" panose="020B0604020202020204" pitchFamily="34" charset="0"/>
              <a:buChar char="•"/>
            </a:pPr>
            <a:r>
              <a:rPr lang="en-US" dirty="0"/>
              <a:t>Enable startup script tracking</a:t>
            </a:r>
            <a:br>
              <a:rPr lang="en-US" dirty="0"/>
            </a:br>
            <a:endParaRPr lang="en-US" dirty="0"/>
          </a:p>
          <a:p>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33D1F683-5507-EF4E-8B51-92A8D1AF3AA7}"/>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8C493196-CF74-C243-906E-6408D6650BF5}"/>
              </a:ext>
            </a:extLst>
          </p:cNvPr>
          <p:cNvSpPr>
            <a:spLocks noGrp="1"/>
          </p:cNvSpPr>
          <p:nvPr>
            <p:ph type="sldNum" sz="quarter" idx="12"/>
          </p:nvPr>
        </p:nvSpPr>
        <p:spPr/>
        <p:txBody>
          <a:bodyPr/>
          <a:lstStyle/>
          <a:p>
            <a:fld id="{2024AA8B-F1EC-D547-99EC-1807C0CD66CE}" type="slidenum">
              <a:rPr lang="en-US" smtClean="0"/>
              <a:t>51</a:t>
            </a:fld>
            <a:endParaRPr lang="en-US"/>
          </a:p>
        </p:txBody>
      </p:sp>
    </p:spTree>
    <p:extLst>
      <p:ext uri="{BB962C8B-B14F-4D97-AF65-F5344CB8AC3E}">
        <p14:creationId xmlns:p14="http://schemas.microsoft.com/office/powerpoint/2010/main" val="1649293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9C0B4-2221-4849-8F89-952518BDB73D}"/>
              </a:ext>
            </a:extLst>
          </p:cNvPr>
          <p:cNvSpPr>
            <a:spLocks noGrp="1"/>
          </p:cNvSpPr>
          <p:nvPr>
            <p:ph type="dt" sz="half" idx="10"/>
          </p:nvPr>
        </p:nvSpPr>
        <p:spPr/>
        <p:txBody>
          <a:bodyPr/>
          <a:lstStyle/>
          <a:p>
            <a:r>
              <a:rPr lang="en-US"/>
              <a:t>6/7/18</a:t>
            </a:r>
          </a:p>
        </p:txBody>
      </p:sp>
      <p:sp>
        <p:nvSpPr>
          <p:cNvPr id="3" name="Slide Number Placeholder 2">
            <a:extLst>
              <a:ext uri="{FF2B5EF4-FFF2-40B4-BE49-F238E27FC236}">
                <a16:creationId xmlns:a16="http://schemas.microsoft.com/office/drawing/2014/main" id="{290F6E80-33AD-CF48-914F-457693340006}"/>
              </a:ext>
            </a:extLst>
          </p:cNvPr>
          <p:cNvSpPr>
            <a:spLocks noGrp="1"/>
          </p:cNvSpPr>
          <p:nvPr>
            <p:ph type="sldNum" sz="quarter" idx="12"/>
          </p:nvPr>
        </p:nvSpPr>
        <p:spPr/>
        <p:txBody>
          <a:bodyPr/>
          <a:lstStyle/>
          <a:p>
            <a:fld id="{2024AA8B-F1EC-D547-99EC-1807C0CD66CE}" type="slidenum">
              <a:rPr lang="en-US" smtClean="0"/>
              <a:t>52</a:t>
            </a:fld>
            <a:endParaRPr lang="en-US"/>
          </a:p>
        </p:txBody>
      </p:sp>
      <p:sp>
        <p:nvSpPr>
          <p:cNvPr id="4" name="TextBox 3">
            <a:extLst>
              <a:ext uri="{FF2B5EF4-FFF2-40B4-BE49-F238E27FC236}">
                <a16:creationId xmlns:a16="http://schemas.microsoft.com/office/drawing/2014/main" id="{D3084D20-DA38-C045-8E2A-1BD0475EE2F0}"/>
              </a:ext>
            </a:extLst>
          </p:cNvPr>
          <p:cNvSpPr txBox="1"/>
          <p:nvPr/>
        </p:nvSpPr>
        <p:spPr>
          <a:xfrm>
            <a:off x="584616" y="719528"/>
            <a:ext cx="11122702" cy="4901783"/>
          </a:xfrm>
          <a:prstGeom prst="rect">
            <a:avLst/>
          </a:prstGeom>
          <a:solidFill>
            <a:schemeClr val="tx1"/>
          </a:solidFill>
        </p:spPr>
        <p:txBody>
          <a:bodyPr vert="horz" wrap="square" lIns="91440" tIns="45720" rIns="91440" bIns="45720" rtlCol="0">
            <a:normAutofit/>
          </a:bodyPr>
          <a:lstStyle/>
          <a:p>
            <a:endParaRPr lang="en-US" sz="2000" dirty="0">
              <a:solidFill>
                <a:schemeClr val="bg1"/>
              </a:solidFill>
              <a:latin typeface="Courier" pitchFamily="2" charset="0"/>
            </a:endParaRPr>
          </a:p>
          <a:p>
            <a:r>
              <a:rPr lang="en-US" sz="2000" dirty="0">
                <a:solidFill>
                  <a:schemeClr val="bg1"/>
                </a:solidFill>
                <a:latin typeface="Courier" pitchFamily="2" charset="0"/>
              </a:rPr>
              <a:t>alias priority='</a:t>
            </a:r>
            <a:r>
              <a:rPr lang="en-US" sz="2000" dirty="0" err="1">
                <a:solidFill>
                  <a:schemeClr val="bg1"/>
                </a:solidFill>
                <a:latin typeface="Courier" pitchFamily="2" charset="0"/>
              </a:rPr>
              <a:t>squeue</a:t>
            </a:r>
            <a:r>
              <a:rPr lang="en-US" sz="2000" dirty="0">
                <a:solidFill>
                  <a:schemeClr val="bg1"/>
                </a:solidFill>
                <a:latin typeface="Courier" pitchFamily="2" charset="0"/>
              </a:rPr>
              <a:t> -t pending -o "%Q %.7i %.9P %.8j %.2t %.10M %.6D %r %B %S" --sort="-p"'</a:t>
            </a:r>
          </a:p>
          <a:p>
            <a:r>
              <a:rPr lang="en-US" sz="2000" dirty="0">
                <a:solidFill>
                  <a:schemeClr val="bg1"/>
                </a:solidFill>
                <a:latin typeface="Courier" pitchFamily="2" charset="0"/>
              </a:rPr>
              <a:t>alias </a:t>
            </a:r>
            <a:r>
              <a:rPr lang="en-US" sz="2000" dirty="0" err="1">
                <a:solidFill>
                  <a:schemeClr val="bg1"/>
                </a:solidFill>
                <a:latin typeface="Courier" pitchFamily="2" charset="0"/>
              </a:rPr>
              <a:t>qalloc</a:t>
            </a:r>
            <a:r>
              <a:rPr lang="en-US" sz="2000" dirty="0">
                <a:solidFill>
                  <a:schemeClr val="bg1"/>
                </a:solidFill>
                <a:latin typeface="Courier" pitchFamily="2" charset="0"/>
              </a:rPr>
              <a:t>='</a:t>
            </a:r>
            <a:r>
              <a:rPr lang="en-US" sz="2000" dirty="0" err="1">
                <a:solidFill>
                  <a:schemeClr val="bg1"/>
                </a:solidFill>
                <a:latin typeface="Courier" pitchFamily="2" charset="0"/>
              </a:rPr>
              <a:t>squeue</a:t>
            </a:r>
            <a:r>
              <a:rPr lang="en-US" sz="2000" dirty="0">
                <a:solidFill>
                  <a:schemeClr val="bg1"/>
                </a:solidFill>
                <a:latin typeface="Courier" pitchFamily="2" charset="0"/>
              </a:rPr>
              <a:t> -A  UT-2015-05-18 -o "%.18i %.9P %.9G %.16a %.6D %.20S %.8M %.10L %.10Q"'</a:t>
            </a:r>
          </a:p>
          <a:p>
            <a:r>
              <a:rPr lang="en-US" sz="2000" dirty="0">
                <a:solidFill>
                  <a:schemeClr val="bg1"/>
                </a:solidFill>
                <a:latin typeface="Courier" pitchFamily="2" charset="0"/>
              </a:rPr>
              <a:t>alias </a:t>
            </a:r>
            <a:r>
              <a:rPr lang="en-US" sz="2000" dirty="0" err="1">
                <a:solidFill>
                  <a:schemeClr val="bg1"/>
                </a:solidFill>
                <a:latin typeface="Courier" pitchFamily="2" charset="0"/>
              </a:rPr>
              <a:t>qalloct</a:t>
            </a:r>
            <a:r>
              <a:rPr lang="en-US" sz="2000" dirty="0">
                <a:solidFill>
                  <a:schemeClr val="bg1"/>
                </a:solidFill>
                <a:latin typeface="Courier" pitchFamily="2" charset="0"/>
              </a:rPr>
              <a:t>='</a:t>
            </a:r>
            <a:r>
              <a:rPr lang="en-US" sz="2000" dirty="0" err="1">
                <a:solidFill>
                  <a:schemeClr val="bg1"/>
                </a:solidFill>
                <a:latin typeface="Courier" pitchFamily="2" charset="0"/>
              </a:rPr>
              <a:t>squeue</a:t>
            </a:r>
            <a:r>
              <a:rPr lang="en-US" sz="2000" dirty="0">
                <a:solidFill>
                  <a:schemeClr val="bg1"/>
                </a:solidFill>
                <a:latin typeface="Courier" pitchFamily="2" charset="0"/>
              </a:rPr>
              <a:t> -</a:t>
            </a:r>
            <a:r>
              <a:rPr lang="en-US" sz="2000" dirty="0" err="1">
                <a:solidFill>
                  <a:schemeClr val="bg1"/>
                </a:solidFill>
                <a:latin typeface="Courier" pitchFamily="2" charset="0"/>
              </a:rPr>
              <a:t>i</a:t>
            </a:r>
            <a:r>
              <a:rPr lang="en-US" sz="2000" dirty="0">
                <a:solidFill>
                  <a:schemeClr val="bg1"/>
                </a:solidFill>
                <a:latin typeface="Courier" pitchFamily="2" charset="0"/>
              </a:rPr>
              <a:t> 5 -A  UT-2015-05-18 -o "%.18i %.9P %.9G %.16a %.8u %.6D %.20S %.8M %.10L </a:t>
            </a:r>
          </a:p>
          <a:p>
            <a:r>
              <a:rPr lang="en-US" sz="2000" dirty="0">
                <a:solidFill>
                  <a:schemeClr val="bg1"/>
                </a:solidFill>
                <a:latin typeface="Courier" pitchFamily="2" charset="0"/>
              </a:rPr>
              <a:t>%.10Q"' </a:t>
            </a:r>
          </a:p>
          <a:p>
            <a:r>
              <a:rPr lang="en-US" sz="2000" dirty="0">
                <a:solidFill>
                  <a:schemeClr val="bg1"/>
                </a:solidFill>
                <a:latin typeface="Courier" pitchFamily="2" charset="0"/>
              </a:rPr>
              <a:t>alias </a:t>
            </a:r>
            <a:r>
              <a:rPr lang="en-US" sz="2000" dirty="0" err="1">
                <a:solidFill>
                  <a:schemeClr val="bg1"/>
                </a:solidFill>
                <a:latin typeface="Courier" pitchFamily="2" charset="0"/>
              </a:rPr>
              <a:t>tacc_jobs</a:t>
            </a:r>
            <a:r>
              <a:rPr lang="en-US" sz="2000" dirty="0">
                <a:solidFill>
                  <a:schemeClr val="bg1"/>
                </a:solidFill>
                <a:latin typeface="Courier" pitchFamily="2" charset="0"/>
              </a:rPr>
              <a:t>='cat /scratch/projects/</a:t>
            </a:r>
            <a:r>
              <a:rPr lang="en-US" sz="2000" dirty="0" err="1">
                <a:solidFill>
                  <a:schemeClr val="bg1"/>
                </a:solidFill>
                <a:latin typeface="Courier" pitchFamily="2" charset="0"/>
              </a:rPr>
              <a:t>tacc_stats</a:t>
            </a:r>
            <a:r>
              <a:rPr lang="en-US" sz="2000" dirty="0">
                <a:solidFill>
                  <a:schemeClr val="bg1"/>
                </a:solidFill>
                <a:latin typeface="Courier" pitchFamily="2" charset="0"/>
              </a:rPr>
              <a:t>/accounting/</a:t>
            </a:r>
            <a:r>
              <a:rPr lang="en-US" sz="2000" dirty="0" err="1">
                <a:solidFill>
                  <a:schemeClr val="bg1"/>
                </a:solidFill>
                <a:latin typeface="Courier" pitchFamily="2" charset="0"/>
              </a:rPr>
              <a:t>tacc_jobs_completed</a:t>
            </a:r>
            <a:r>
              <a:rPr lang="en-US" sz="2000" dirty="0">
                <a:solidFill>
                  <a:schemeClr val="bg1"/>
                </a:solidFill>
                <a:latin typeface="Courier" pitchFamily="2" charset="0"/>
              </a:rPr>
              <a:t> | grep'</a:t>
            </a:r>
          </a:p>
          <a:p>
            <a:r>
              <a:rPr lang="en-US" sz="2000" dirty="0">
                <a:solidFill>
                  <a:schemeClr val="bg1"/>
                </a:solidFill>
                <a:latin typeface="Courier" pitchFamily="2" charset="0"/>
              </a:rPr>
              <a:t>alias </a:t>
            </a:r>
            <a:r>
              <a:rPr lang="en-US" sz="2000" dirty="0" err="1">
                <a:solidFill>
                  <a:schemeClr val="bg1"/>
                </a:solidFill>
                <a:latin typeface="Courier" pitchFamily="2" charset="0"/>
              </a:rPr>
              <a:t>qstat</a:t>
            </a:r>
            <a:r>
              <a:rPr lang="en-US" sz="2000" dirty="0">
                <a:solidFill>
                  <a:schemeClr val="bg1"/>
                </a:solidFill>
                <a:latin typeface="Courier" pitchFamily="2" charset="0"/>
              </a:rPr>
              <a:t>='</a:t>
            </a:r>
            <a:r>
              <a:rPr lang="en-US" sz="2000" dirty="0" err="1">
                <a:solidFill>
                  <a:schemeClr val="bg1"/>
                </a:solidFill>
                <a:latin typeface="Courier" pitchFamily="2" charset="0"/>
              </a:rPr>
              <a:t>squeue</a:t>
            </a:r>
            <a:r>
              <a:rPr lang="en-US" sz="2000" dirty="0">
                <a:solidFill>
                  <a:schemeClr val="bg1"/>
                </a:solidFill>
                <a:latin typeface="Courier" pitchFamily="2" charset="0"/>
              </a:rPr>
              <a:t> -o "%.18i %.12P %.9u %.9G %.16a %.6D %.20S %.10M %.10L %.10Q %.25V"'</a:t>
            </a:r>
          </a:p>
          <a:p>
            <a:r>
              <a:rPr lang="en-US" sz="2000" dirty="0">
                <a:solidFill>
                  <a:schemeClr val="bg1"/>
                </a:solidFill>
                <a:latin typeface="Courier" pitchFamily="2" charset="0"/>
              </a:rPr>
              <a:t>alias </a:t>
            </a:r>
            <a:r>
              <a:rPr lang="en-US" sz="2000" dirty="0" err="1">
                <a:solidFill>
                  <a:schemeClr val="bg1"/>
                </a:solidFill>
                <a:latin typeface="Courier" pitchFamily="2" charset="0"/>
              </a:rPr>
              <a:t>nstat</a:t>
            </a:r>
            <a:r>
              <a:rPr lang="en-US" sz="2000" dirty="0">
                <a:solidFill>
                  <a:schemeClr val="bg1"/>
                </a:solidFill>
                <a:latin typeface="Courier" pitchFamily="2" charset="0"/>
              </a:rPr>
              <a:t>='echo A/I/O/T: Allocated/Idle/Other/Total; </a:t>
            </a:r>
            <a:r>
              <a:rPr lang="en-US" sz="2000" dirty="0" err="1">
                <a:solidFill>
                  <a:schemeClr val="bg1"/>
                </a:solidFill>
                <a:latin typeface="Courier" pitchFamily="2" charset="0"/>
              </a:rPr>
              <a:t>sinfo</a:t>
            </a:r>
            <a:r>
              <a:rPr lang="en-US" sz="2000" dirty="0">
                <a:solidFill>
                  <a:schemeClr val="bg1"/>
                </a:solidFill>
                <a:latin typeface="Courier" pitchFamily="2" charset="0"/>
              </a:rPr>
              <a:t> -o "%20P %5a %.10l %16F"'</a:t>
            </a:r>
          </a:p>
          <a:p>
            <a:endParaRPr lang="en-US" sz="2000" dirty="0">
              <a:solidFill>
                <a:schemeClr val="bg1"/>
              </a:solidFill>
              <a:latin typeface="Courier" pitchFamily="2" charset="0"/>
            </a:endParaRPr>
          </a:p>
        </p:txBody>
      </p:sp>
    </p:spTree>
    <p:extLst>
      <p:ext uri="{BB962C8B-B14F-4D97-AF65-F5344CB8AC3E}">
        <p14:creationId xmlns:p14="http://schemas.microsoft.com/office/powerpoint/2010/main" val="52302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A8D3-BF39-2F41-AA39-0F54D29E6CC3}"/>
              </a:ext>
            </a:extLst>
          </p:cNvPr>
          <p:cNvSpPr>
            <a:spLocks noGrp="1"/>
          </p:cNvSpPr>
          <p:nvPr>
            <p:ph type="title"/>
          </p:nvPr>
        </p:nvSpPr>
        <p:spPr/>
        <p:txBody>
          <a:bodyPr/>
          <a:lstStyle/>
          <a:p>
            <a:r>
              <a:rPr lang="en-US" dirty="0"/>
              <a:t>Building and Installing Software</a:t>
            </a:r>
          </a:p>
        </p:txBody>
      </p:sp>
      <p:sp>
        <p:nvSpPr>
          <p:cNvPr id="3" name="Content Placeholder 2">
            <a:extLst>
              <a:ext uri="{FF2B5EF4-FFF2-40B4-BE49-F238E27FC236}">
                <a16:creationId xmlns:a16="http://schemas.microsoft.com/office/drawing/2014/main" id="{261704EC-9541-6342-B3E1-90083A36F091}"/>
              </a:ext>
            </a:extLst>
          </p:cNvPr>
          <p:cNvSpPr>
            <a:spLocks noGrp="1"/>
          </p:cNvSpPr>
          <p:nvPr>
            <p:ph idx="1"/>
          </p:nvPr>
        </p:nvSpPr>
        <p:spPr/>
        <p:txBody>
          <a:bodyPr/>
          <a:lstStyle/>
          <a:p>
            <a:r>
              <a:rPr lang="en-US" dirty="0"/>
              <a:t>Python </a:t>
            </a:r>
          </a:p>
          <a:p>
            <a:pPr marL="914400" lvl="1" indent="-457200">
              <a:buFont typeface="Arial" panose="020B0604020202020204" pitchFamily="34" charset="0"/>
              <a:buChar char="•"/>
            </a:pPr>
            <a:r>
              <a:rPr lang="en-US" dirty="0">
                <a:latin typeface="Courier" pitchFamily="2" charset="0"/>
              </a:rPr>
              <a:t>pip install </a:t>
            </a:r>
            <a:r>
              <a:rPr lang="en-US" dirty="0" err="1">
                <a:latin typeface="Courier" pitchFamily="2" charset="0"/>
              </a:rPr>
              <a:t>packageName</a:t>
            </a:r>
            <a:r>
              <a:rPr lang="en-US" dirty="0">
                <a:latin typeface="Courier" pitchFamily="2" charset="0"/>
              </a:rPr>
              <a:t> --user</a:t>
            </a:r>
          </a:p>
          <a:p>
            <a:r>
              <a:rPr lang="en-US" dirty="0">
                <a:latin typeface="Helvetica Neue" panose="02000503000000020004" pitchFamily="2" charset="0"/>
                <a:ea typeface="Helvetica Neue" panose="02000503000000020004" pitchFamily="2" charset="0"/>
                <a:cs typeface="Helvetica Neue" panose="02000503000000020004" pitchFamily="2" charset="0"/>
              </a:rPr>
              <a:t>GitHub</a:t>
            </a:r>
          </a:p>
          <a:p>
            <a:pPr marL="914400" lvl="1" indent="-457200">
              <a:buFont typeface="Arial" panose="020B0604020202020204" pitchFamily="34" charset="0"/>
              <a:buChar char="•"/>
            </a:pPr>
            <a:r>
              <a:rPr lang="en-US" dirty="0">
                <a:latin typeface="Courier" pitchFamily="2" charset="0"/>
                <a:ea typeface="Helvetica Neue" panose="02000503000000020004" pitchFamily="2" charset="0"/>
                <a:cs typeface="Helvetica Neue" panose="02000503000000020004" pitchFamily="2" charset="0"/>
              </a:rPr>
              <a:t>module load git</a:t>
            </a:r>
          </a:p>
          <a:p>
            <a:pPr marL="914400" lvl="1" indent="-457200">
              <a:buFont typeface="Arial" panose="020B0604020202020204" pitchFamily="34" charset="0"/>
              <a:buChar char="•"/>
            </a:pPr>
            <a:r>
              <a:rPr lang="en-US" dirty="0">
                <a:latin typeface="Courier" pitchFamily="2" charset="0"/>
                <a:ea typeface="Helvetica Neue" panose="02000503000000020004" pitchFamily="2" charset="0"/>
                <a:cs typeface="Helvetica Neue" panose="02000503000000020004" pitchFamily="2" charset="0"/>
              </a:rPr>
              <a:t>git clone https://full/file/path</a:t>
            </a:r>
          </a:p>
          <a:p>
            <a:r>
              <a:rPr lang="en-US" dirty="0">
                <a:latin typeface="Helvetica Neue" panose="02000503000000020004" pitchFamily="2" charset="0"/>
                <a:ea typeface="Helvetica Neue" panose="02000503000000020004" pitchFamily="2" charset="0"/>
                <a:cs typeface="Helvetica Neue" panose="02000503000000020004" pitchFamily="2" charset="0"/>
              </a:rPr>
              <a:t>Direct Sources </a:t>
            </a:r>
          </a:p>
          <a:p>
            <a:pPr marL="914400" lvl="1" indent="-457200">
              <a:buFont typeface="Arial" panose="020B0604020202020204" pitchFamily="34" charset="0"/>
              <a:buChar char="•"/>
            </a:pPr>
            <a:r>
              <a:rPr lang="en-US" dirty="0" err="1">
                <a:latin typeface="Courier" pitchFamily="2" charset="0"/>
                <a:ea typeface="Helvetica Neue" panose="02000503000000020004" pitchFamily="2" charset="0"/>
                <a:cs typeface="Helvetica Neue" panose="02000503000000020004" pitchFamily="2" charset="0"/>
              </a:rPr>
              <a:t>wget</a:t>
            </a:r>
            <a:r>
              <a:rPr lang="en-US" dirty="0">
                <a:latin typeface="Courier" pitchFamily="2" charset="0"/>
                <a:ea typeface="Helvetica Neue" panose="02000503000000020004" pitchFamily="2" charset="0"/>
                <a:cs typeface="Helvetica Neue" panose="02000503000000020004" pitchFamily="2" charset="0"/>
              </a:rPr>
              <a:t> https://path/to/</a:t>
            </a:r>
            <a:r>
              <a:rPr lang="en-US" dirty="0" err="1">
                <a:latin typeface="Courier" pitchFamily="2" charset="0"/>
                <a:ea typeface="Helvetica Neue" panose="02000503000000020004" pitchFamily="2" charset="0"/>
                <a:cs typeface="Helvetica Neue" panose="02000503000000020004" pitchFamily="2" charset="0"/>
              </a:rPr>
              <a:t>tarball.tar.gz</a:t>
            </a:r>
            <a:endParaRPr lang="en-US" dirty="0">
              <a:latin typeface="Courier" pitchFamily="2" charset="0"/>
              <a:ea typeface="Helvetica Neue" panose="02000503000000020004" pitchFamily="2" charset="0"/>
              <a:cs typeface="Helvetica Neue" panose="02000503000000020004" pitchFamily="2" charset="0"/>
            </a:endParaRPr>
          </a:p>
          <a:p>
            <a:pPr marL="914400" lvl="1" indent="-457200">
              <a:buFont typeface="Arial" panose="020B0604020202020204" pitchFamily="34" charset="0"/>
              <a:buChar char="•"/>
            </a:pPr>
            <a:r>
              <a:rPr lang="en-US" dirty="0">
                <a:latin typeface="Courier" pitchFamily="2" charset="0"/>
                <a:ea typeface="Helvetica Neue" panose="02000503000000020004" pitchFamily="2" charset="0"/>
                <a:cs typeface="Helvetica Neue" panose="02000503000000020004" pitchFamily="2" charset="0"/>
              </a:rPr>
              <a:t>tar -</a:t>
            </a:r>
            <a:r>
              <a:rPr lang="en-US" dirty="0" err="1">
                <a:latin typeface="Courier" pitchFamily="2" charset="0"/>
                <a:ea typeface="Helvetica Neue" panose="02000503000000020004" pitchFamily="2" charset="0"/>
                <a:cs typeface="Helvetica Neue" panose="02000503000000020004" pitchFamily="2" charset="0"/>
              </a:rPr>
              <a:t>xvf</a:t>
            </a:r>
            <a:r>
              <a:rPr lang="en-US" dirty="0">
                <a:latin typeface="Courier" pitchFamily="2" charset="0"/>
                <a:ea typeface="Helvetica Neue" panose="02000503000000020004" pitchFamily="2" charset="0"/>
                <a:cs typeface="Helvetica Neue" panose="02000503000000020004" pitchFamily="2" charset="0"/>
              </a:rPr>
              <a:t> </a:t>
            </a:r>
            <a:r>
              <a:rPr lang="en-US" dirty="0" err="1">
                <a:latin typeface="Courier" pitchFamily="2" charset="0"/>
                <a:ea typeface="Helvetica Neue" panose="02000503000000020004" pitchFamily="2" charset="0"/>
                <a:cs typeface="Helvetica Neue" panose="02000503000000020004" pitchFamily="2" charset="0"/>
              </a:rPr>
              <a:t>tarball.tar.gz</a:t>
            </a:r>
            <a:endParaRPr lang="en-US" dirty="0">
              <a:latin typeface="Courier" pitchFamily="2" charset="0"/>
              <a:ea typeface="Helvetica Neue" panose="02000503000000020004" pitchFamily="2" charset="0"/>
              <a:cs typeface="Helvetica Neue" panose="02000503000000020004" pitchFamily="2" charset="0"/>
            </a:endParaRPr>
          </a:p>
        </p:txBody>
      </p:sp>
      <p:sp>
        <p:nvSpPr>
          <p:cNvPr id="4" name="Date Placeholder 3">
            <a:extLst>
              <a:ext uri="{FF2B5EF4-FFF2-40B4-BE49-F238E27FC236}">
                <a16:creationId xmlns:a16="http://schemas.microsoft.com/office/drawing/2014/main" id="{BFDA105A-C448-A047-92D2-646E9ECFBDD1}"/>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60661D7D-8C3B-FF46-8DA5-5A873C987AD8}"/>
              </a:ext>
            </a:extLst>
          </p:cNvPr>
          <p:cNvSpPr>
            <a:spLocks noGrp="1"/>
          </p:cNvSpPr>
          <p:nvPr>
            <p:ph type="sldNum" sz="quarter" idx="12"/>
          </p:nvPr>
        </p:nvSpPr>
        <p:spPr/>
        <p:txBody>
          <a:bodyPr/>
          <a:lstStyle/>
          <a:p>
            <a:fld id="{2024AA8B-F1EC-D547-99EC-1807C0CD66CE}" type="slidenum">
              <a:rPr lang="en-US" smtClean="0"/>
              <a:t>53</a:t>
            </a:fld>
            <a:endParaRPr lang="en-US"/>
          </a:p>
        </p:txBody>
      </p:sp>
    </p:spTree>
    <p:extLst>
      <p:ext uri="{BB962C8B-B14F-4D97-AF65-F5344CB8AC3E}">
        <p14:creationId xmlns:p14="http://schemas.microsoft.com/office/powerpoint/2010/main" val="325438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679A-DC36-7044-A38A-D29CD85206E8}"/>
              </a:ext>
            </a:extLst>
          </p:cNvPr>
          <p:cNvSpPr>
            <a:spLocks noGrp="1"/>
          </p:cNvSpPr>
          <p:nvPr>
            <p:ph type="title"/>
          </p:nvPr>
        </p:nvSpPr>
        <p:spPr/>
        <p:txBody>
          <a:bodyPr/>
          <a:lstStyle/>
          <a:p>
            <a:r>
              <a:rPr lang="en-US" dirty="0"/>
              <a:t>Ex: </a:t>
            </a:r>
            <a:r>
              <a:rPr lang="en-US" dirty="0" err="1"/>
              <a:t>vcftools</a:t>
            </a:r>
            <a:endParaRPr lang="en-US" dirty="0"/>
          </a:p>
        </p:txBody>
      </p:sp>
      <p:sp>
        <p:nvSpPr>
          <p:cNvPr id="3" name="Content Placeholder 2">
            <a:extLst>
              <a:ext uri="{FF2B5EF4-FFF2-40B4-BE49-F238E27FC236}">
                <a16:creationId xmlns:a16="http://schemas.microsoft.com/office/drawing/2014/main" id="{B97DA2D1-A2AA-BC42-AA85-20FC5DD3347C}"/>
              </a:ext>
            </a:extLst>
          </p:cNvPr>
          <p:cNvSpPr>
            <a:spLocks noGrp="1"/>
          </p:cNvSpPr>
          <p:nvPr>
            <p:ph idx="1"/>
          </p:nvPr>
        </p:nvSpPr>
        <p:spPr>
          <a:xfrm>
            <a:off x="838200" y="1514008"/>
            <a:ext cx="10515600" cy="4512038"/>
          </a:xfrm>
          <a:solidFill>
            <a:schemeClr val="tx1"/>
          </a:solidFill>
        </p:spPr>
        <p:txBody>
          <a:bodyPr>
            <a:noAutofit/>
          </a:bodyPr>
          <a:lstStyle/>
          <a:p>
            <a:r>
              <a:rPr lang="en-US" sz="2000" dirty="0">
                <a:solidFill>
                  <a:schemeClr val="bg1"/>
                </a:solidFill>
                <a:latin typeface="Courier" pitchFamily="2" charset="0"/>
              </a:rPr>
              <a:t>$ </a:t>
            </a:r>
            <a:r>
              <a:rPr lang="en-US" sz="2000" dirty="0" err="1">
                <a:solidFill>
                  <a:schemeClr val="bg1"/>
                </a:solidFill>
                <a:latin typeface="Courier" pitchFamily="2" charset="0"/>
              </a:rPr>
              <a:t>cdw</a:t>
            </a:r>
            <a:endParaRPr lang="en-US" sz="2000" dirty="0">
              <a:solidFill>
                <a:schemeClr val="bg1"/>
              </a:solidFill>
              <a:latin typeface="Courier" pitchFamily="2" charset="0"/>
            </a:endParaRPr>
          </a:p>
          <a:p>
            <a:r>
              <a:rPr lang="en-US" sz="2000" dirty="0">
                <a:solidFill>
                  <a:schemeClr val="bg1"/>
                </a:solidFill>
                <a:latin typeface="Courier" pitchFamily="2" charset="0"/>
              </a:rPr>
              <a:t>$ </a:t>
            </a:r>
            <a:r>
              <a:rPr lang="en-US" sz="2000" dirty="0" err="1">
                <a:solidFill>
                  <a:schemeClr val="bg1"/>
                </a:solidFill>
                <a:latin typeface="Courier" pitchFamily="2" charset="0"/>
              </a:rPr>
              <a:t>mkdir</a:t>
            </a:r>
            <a:r>
              <a:rPr lang="en-US" sz="2000" dirty="0">
                <a:solidFill>
                  <a:schemeClr val="bg1"/>
                </a:solidFill>
                <a:latin typeface="Courier" pitchFamily="2" charset="0"/>
              </a:rPr>
              <a:t> </a:t>
            </a:r>
            <a:r>
              <a:rPr lang="en-US" sz="2000" dirty="0" err="1">
                <a:solidFill>
                  <a:schemeClr val="bg1"/>
                </a:solidFill>
                <a:latin typeface="Courier" pitchFamily="2" charset="0"/>
              </a:rPr>
              <a:t>vcftools</a:t>
            </a:r>
            <a:endParaRPr lang="en-US" sz="2000" dirty="0">
              <a:solidFill>
                <a:schemeClr val="bg1"/>
              </a:solidFill>
              <a:latin typeface="Courier" pitchFamily="2" charset="0"/>
            </a:endParaRPr>
          </a:p>
          <a:p>
            <a:r>
              <a:rPr lang="en-US" sz="2000" dirty="0">
                <a:solidFill>
                  <a:schemeClr val="bg1"/>
                </a:solidFill>
                <a:latin typeface="Courier" pitchFamily="2" charset="0"/>
              </a:rPr>
              <a:t>$ cd </a:t>
            </a:r>
            <a:r>
              <a:rPr lang="en-US" sz="2000" dirty="0" err="1">
                <a:solidFill>
                  <a:schemeClr val="bg1"/>
                </a:solidFill>
                <a:latin typeface="Courier" pitchFamily="2" charset="0"/>
              </a:rPr>
              <a:t>vcftools</a:t>
            </a:r>
            <a:endParaRPr lang="en-US" sz="2000" dirty="0">
              <a:solidFill>
                <a:schemeClr val="bg1"/>
              </a:solidFill>
              <a:latin typeface="Courier" pitchFamily="2" charset="0"/>
            </a:endParaRPr>
          </a:p>
          <a:p>
            <a:r>
              <a:rPr lang="en-US" sz="2000" dirty="0">
                <a:solidFill>
                  <a:schemeClr val="bg1"/>
                </a:solidFill>
                <a:latin typeface="Courier" pitchFamily="2" charset="0"/>
              </a:rPr>
              <a:t>$ git clone https://</a:t>
            </a:r>
            <a:r>
              <a:rPr lang="en-US" sz="2000" dirty="0" err="1">
                <a:solidFill>
                  <a:schemeClr val="bg1"/>
                </a:solidFill>
                <a:latin typeface="Courier" pitchFamily="2" charset="0"/>
              </a:rPr>
              <a:t>github.com</a:t>
            </a:r>
            <a:r>
              <a:rPr lang="en-US" sz="2000" dirty="0">
                <a:solidFill>
                  <a:schemeClr val="bg1"/>
                </a:solidFill>
                <a:latin typeface="Courier" pitchFamily="2" charset="0"/>
              </a:rPr>
              <a:t>/</a:t>
            </a:r>
            <a:r>
              <a:rPr lang="en-US" sz="2000" dirty="0" err="1">
                <a:solidFill>
                  <a:schemeClr val="bg1"/>
                </a:solidFill>
                <a:latin typeface="Courier" pitchFamily="2" charset="0"/>
              </a:rPr>
              <a:t>vcftools</a:t>
            </a:r>
            <a:r>
              <a:rPr lang="en-US" sz="2000" dirty="0">
                <a:solidFill>
                  <a:schemeClr val="bg1"/>
                </a:solidFill>
                <a:latin typeface="Courier" pitchFamily="2" charset="0"/>
              </a:rPr>
              <a:t>/</a:t>
            </a:r>
            <a:r>
              <a:rPr lang="en-US" sz="2000" dirty="0" err="1">
                <a:solidFill>
                  <a:schemeClr val="bg1"/>
                </a:solidFill>
                <a:latin typeface="Courier" pitchFamily="2" charset="0"/>
              </a:rPr>
              <a:t>vcftools.git</a:t>
            </a:r>
            <a:endParaRPr lang="en-US" sz="2000" dirty="0">
              <a:solidFill>
                <a:schemeClr val="bg1"/>
              </a:solidFill>
              <a:latin typeface="Courier" pitchFamily="2" charset="0"/>
            </a:endParaRPr>
          </a:p>
          <a:p>
            <a:r>
              <a:rPr lang="en-US" sz="2000" dirty="0">
                <a:solidFill>
                  <a:schemeClr val="bg1"/>
                </a:solidFill>
                <a:latin typeface="Courier" pitchFamily="2" charset="0"/>
              </a:rPr>
              <a:t>$ ./configure --prefix=$WORK/Tools</a:t>
            </a:r>
          </a:p>
          <a:p>
            <a:r>
              <a:rPr lang="en-US" sz="2000" dirty="0">
                <a:solidFill>
                  <a:schemeClr val="bg1"/>
                </a:solidFill>
                <a:latin typeface="Courier" pitchFamily="2" charset="0"/>
              </a:rPr>
              <a:t>$ make</a:t>
            </a:r>
          </a:p>
          <a:p>
            <a:r>
              <a:rPr lang="en-US" sz="2000" dirty="0">
                <a:solidFill>
                  <a:schemeClr val="bg1"/>
                </a:solidFill>
                <a:latin typeface="Courier" pitchFamily="2" charset="0"/>
              </a:rPr>
              <a:t>$ make install</a:t>
            </a:r>
          </a:p>
          <a:p>
            <a:r>
              <a:rPr lang="en-US" sz="2000" dirty="0">
                <a:solidFill>
                  <a:schemeClr val="bg1"/>
                </a:solidFill>
                <a:latin typeface="Courier" pitchFamily="2" charset="0"/>
              </a:rPr>
              <a:t>$ export PATH=$PATH:$WORK/Tools/bin</a:t>
            </a:r>
          </a:p>
          <a:p>
            <a:r>
              <a:rPr lang="en-US" sz="2000" dirty="0">
                <a:solidFill>
                  <a:schemeClr val="bg1"/>
                </a:solidFill>
                <a:latin typeface="Courier" pitchFamily="2" charset="0"/>
              </a:rPr>
              <a:t>$ </a:t>
            </a:r>
            <a:r>
              <a:rPr lang="en-US" sz="2000" dirty="0" err="1">
                <a:solidFill>
                  <a:schemeClr val="bg1"/>
                </a:solidFill>
                <a:latin typeface="Courier" pitchFamily="2" charset="0"/>
              </a:rPr>
              <a:t>vcftools</a:t>
            </a:r>
            <a:endParaRPr lang="en-US" sz="2000" dirty="0">
              <a:solidFill>
                <a:schemeClr val="bg1"/>
              </a:solidFill>
              <a:latin typeface="Courier" pitchFamily="2" charset="0"/>
            </a:endParaRPr>
          </a:p>
          <a:p>
            <a:r>
              <a:rPr lang="en-US" sz="2000" dirty="0" err="1">
                <a:solidFill>
                  <a:schemeClr val="bg1"/>
                </a:solidFill>
                <a:latin typeface="Courier" pitchFamily="2" charset="0"/>
              </a:rPr>
              <a:t>VCFtools</a:t>
            </a:r>
            <a:r>
              <a:rPr lang="en-US" sz="2000" dirty="0">
                <a:solidFill>
                  <a:schemeClr val="bg1"/>
                </a:solidFill>
                <a:latin typeface="Courier" pitchFamily="2" charset="0"/>
              </a:rPr>
              <a:t> (0.1.15)</a:t>
            </a:r>
          </a:p>
          <a:p>
            <a:r>
              <a:rPr lang="en-US" sz="2000" dirty="0">
                <a:solidFill>
                  <a:schemeClr val="bg1"/>
                </a:solidFill>
                <a:latin typeface="Courier" pitchFamily="2" charset="0"/>
              </a:rPr>
              <a:t>© Adam </a:t>
            </a:r>
            <a:r>
              <a:rPr lang="en-US" sz="2000" dirty="0" err="1">
                <a:solidFill>
                  <a:schemeClr val="bg1"/>
                </a:solidFill>
                <a:latin typeface="Courier" pitchFamily="2" charset="0"/>
              </a:rPr>
              <a:t>Auton</a:t>
            </a:r>
            <a:r>
              <a:rPr lang="en-US" sz="2000" dirty="0">
                <a:solidFill>
                  <a:schemeClr val="bg1"/>
                </a:solidFill>
                <a:latin typeface="Courier" pitchFamily="2" charset="0"/>
              </a:rPr>
              <a:t> and Anthony </a:t>
            </a:r>
            <a:r>
              <a:rPr lang="en-US" sz="2000" dirty="0" err="1">
                <a:solidFill>
                  <a:schemeClr val="bg1"/>
                </a:solidFill>
                <a:latin typeface="Courier" pitchFamily="2" charset="0"/>
              </a:rPr>
              <a:t>Marcketta</a:t>
            </a:r>
            <a:r>
              <a:rPr lang="en-US" sz="2000" dirty="0">
                <a:solidFill>
                  <a:schemeClr val="bg1"/>
                </a:solidFill>
                <a:latin typeface="Courier" pitchFamily="2" charset="0"/>
              </a:rPr>
              <a:t> 2009</a:t>
            </a:r>
          </a:p>
        </p:txBody>
      </p:sp>
      <p:sp>
        <p:nvSpPr>
          <p:cNvPr id="4" name="Date Placeholder 3">
            <a:extLst>
              <a:ext uri="{FF2B5EF4-FFF2-40B4-BE49-F238E27FC236}">
                <a16:creationId xmlns:a16="http://schemas.microsoft.com/office/drawing/2014/main" id="{740F4473-8F66-894C-992B-A3BC5DEF350E}"/>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DF5BEADB-EED5-1A46-A7A7-62059F313165}"/>
              </a:ext>
            </a:extLst>
          </p:cNvPr>
          <p:cNvSpPr>
            <a:spLocks noGrp="1"/>
          </p:cNvSpPr>
          <p:nvPr>
            <p:ph type="sldNum" sz="quarter" idx="12"/>
          </p:nvPr>
        </p:nvSpPr>
        <p:spPr/>
        <p:txBody>
          <a:bodyPr/>
          <a:lstStyle/>
          <a:p>
            <a:fld id="{2024AA8B-F1EC-D547-99EC-1807C0CD66CE}" type="slidenum">
              <a:rPr lang="en-US" smtClean="0"/>
              <a:t>54</a:t>
            </a:fld>
            <a:endParaRPr lang="en-US"/>
          </a:p>
        </p:txBody>
      </p:sp>
    </p:spTree>
    <p:extLst>
      <p:ext uri="{BB962C8B-B14F-4D97-AF65-F5344CB8AC3E}">
        <p14:creationId xmlns:p14="http://schemas.microsoft.com/office/powerpoint/2010/main" val="249574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A4076-2EBC-7747-869B-2D88BAC69CAD}"/>
              </a:ext>
            </a:extLst>
          </p:cNvPr>
          <p:cNvSpPr>
            <a:spLocks noGrp="1"/>
          </p:cNvSpPr>
          <p:nvPr>
            <p:ph type="title"/>
          </p:nvPr>
        </p:nvSpPr>
        <p:spPr/>
        <p:txBody>
          <a:bodyPr/>
          <a:lstStyle/>
          <a:p>
            <a:r>
              <a:rPr lang="en-US" dirty="0"/>
              <a:t>What Else?</a:t>
            </a:r>
          </a:p>
        </p:txBody>
      </p:sp>
      <p:sp>
        <p:nvSpPr>
          <p:cNvPr id="3" name="Content Placeholder 2">
            <a:extLst>
              <a:ext uri="{FF2B5EF4-FFF2-40B4-BE49-F238E27FC236}">
                <a16:creationId xmlns:a16="http://schemas.microsoft.com/office/drawing/2014/main" id="{A7B004E5-20E3-3344-B57D-A290CFD9A07A}"/>
              </a:ext>
            </a:extLst>
          </p:cNvPr>
          <p:cNvSpPr>
            <a:spLocks noGrp="1"/>
          </p:cNvSpPr>
          <p:nvPr>
            <p:ph idx="1"/>
          </p:nvPr>
        </p:nvSpPr>
        <p:spPr/>
        <p:txBody>
          <a:bodyPr/>
          <a:lstStyle/>
          <a:p>
            <a:r>
              <a:rPr lang="en-US" dirty="0"/>
              <a:t>Any Software </a:t>
            </a:r>
          </a:p>
          <a:p>
            <a:pPr marL="914400" lvl="1" indent="-457200">
              <a:buFont typeface="Arial" panose="020B0604020202020204" pitchFamily="34" charset="0"/>
              <a:buChar char="•"/>
            </a:pPr>
            <a:r>
              <a:rPr lang="en-US" dirty="0"/>
              <a:t>Build from source; get as complicated as you want</a:t>
            </a:r>
          </a:p>
          <a:p>
            <a:endParaRPr lang="en-US" dirty="0"/>
          </a:p>
          <a:p>
            <a:r>
              <a:rPr lang="en-US" dirty="0"/>
              <a:t>Customize login </a:t>
            </a:r>
          </a:p>
          <a:p>
            <a:pPr marL="914400" lvl="1" indent="-457200">
              <a:buFont typeface="Arial" panose="020B0604020202020204" pitchFamily="34" charset="0"/>
              <a:buChar char="•"/>
            </a:pPr>
            <a:r>
              <a:rPr lang="en-US" dirty="0"/>
              <a:t>Modify .</a:t>
            </a:r>
            <a:r>
              <a:rPr lang="en-US" dirty="0" err="1"/>
              <a:t>ssh</a:t>
            </a:r>
            <a:r>
              <a:rPr lang="en-US" dirty="0"/>
              <a:t>/config on your local machine to meet your needs</a:t>
            </a:r>
          </a:p>
          <a:p>
            <a:endParaRPr lang="en-US" dirty="0"/>
          </a:p>
          <a:p>
            <a:r>
              <a:rPr lang="en-US" dirty="0"/>
              <a:t>Customize Editors</a:t>
            </a:r>
          </a:p>
          <a:p>
            <a:pPr marL="914400" lvl="1" indent="-457200">
              <a:buFont typeface="Arial" panose="020B0604020202020204" pitchFamily="34" charset="0"/>
              <a:buChar char="•"/>
            </a:pPr>
            <a:r>
              <a:rPr lang="en-US" dirty="0"/>
              <a:t>Bring in outside configuration files (colors, layout, </a:t>
            </a:r>
            <a:r>
              <a:rPr lang="en-US" dirty="0" err="1"/>
              <a:t>etc</a:t>
            </a:r>
            <a:r>
              <a:rPr lang="en-US" dirty="0"/>
              <a:t>)</a:t>
            </a:r>
          </a:p>
          <a:p>
            <a:endParaRPr lang="en-US" dirty="0"/>
          </a:p>
        </p:txBody>
      </p:sp>
      <p:sp>
        <p:nvSpPr>
          <p:cNvPr id="4" name="Date Placeholder 3">
            <a:extLst>
              <a:ext uri="{FF2B5EF4-FFF2-40B4-BE49-F238E27FC236}">
                <a16:creationId xmlns:a16="http://schemas.microsoft.com/office/drawing/2014/main" id="{6E40BC62-683A-324F-AD03-67F97FC6BFF3}"/>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988DB779-880E-5746-971B-13094441C4C5}"/>
              </a:ext>
            </a:extLst>
          </p:cNvPr>
          <p:cNvSpPr>
            <a:spLocks noGrp="1"/>
          </p:cNvSpPr>
          <p:nvPr>
            <p:ph type="sldNum" sz="quarter" idx="12"/>
          </p:nvPr>
        </p:nvSpPr>
        <p:spPr/>
        <p:txBody>
          <a:bodyPr/>
          <a:lstStyle/>
          <a:p>
            <a:fld id="{2024AA8B-F1EC-D547-99EC-1807C0CD66CE}" type="slidenum">
              <a:rPr lang="en-US" smtClean="0"/>
              <a:t>55</a:t>
            </a:fld>
            <a:endParaRPr lang="en-US"/>
          </a:p>
        </p:txBody>
      </p:sp>
    </p:spTree>
    <p:extLst>
      <p:ext uri="{BB962C8B-B14F-4D97-AF65-F5344CB8AC3E}">
        <p14:creationId xmlns:p14="http://schemas.microsoft.com/office/powerpoint/2010/main" val="2092672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D040-F571-3341-92A3-4B9CEAEA7B24}"/>
              </a:ext>
            </a:extLst>
          </p:cNvPr>
          <p:cNvSpPr>
            <a:spLocks noGrp="1"/>
          </p:cNvSpPr>
          <p:nvPr>
            <p:ph type="title"/>
          </p:nvPr>
        </p:nvSpPr>
        <p:spPr/>
        <p:txBody>
          <a:bodyPr/>
          <a:lstStyle/>
          <a:p>
            <a:r>
              <a:rPr lang="en-US" dirty="0"/>
              <a:t>.</a:t>
            </a:r>
            <a:r>
              <a:rPr lang="en-US" dirty="0" err="1"/>
              <a:t>ssh</a:t>
            </a:r>
            <a:r>
              <a:rPr lang="en-US" dirty="0"/>
              <a:t>/config</a:t>
            </a:r>
          </a:p>
        </p:txBody>
      </p:sp>
      <p:sp>
        <p:nvSpPr>
          <p:cNvPr id="3" name="Content Placeholder 2">
            <a:extLst>
              <a:ext uri="{FF2B5EF4-FFF2-40B4-BE49-F238E27FC236}">
                <a16:creationId xmlns:a16="http://schemas.microsoft.com/office/drawing/2014/main" id="{BC3BE8B7-EF40-3C4E-ACAE-9FFBE7492CBE}"/>
              </a:ext>
            </a:extLst>
          </p:cNvPr>
          <p:cNvSpPr>
            <a:spLocks noGrp="1"/>
          </p:cNvSpPr>
          <p:nvPr>
            <p:ph idx="1"/>
          </p:nvPr>
        </p:nvSpPr>
        <p:spPr>
          <a:xfrm>
            <a:off x="838200" y="1484027"/>
            <a:ext cx="10515600" cy="4512040"/>
          </a:xfrm>
          <a:solidFill>
            <a:schemeClr val="tx1"/>
          </a:solidFill>
        </p:spPr>
        <p:txBody>
          <a:bodyPr>
            <a:normAutofit fontScale="85000" lnSpcReduction="20000"/>
          </a:bodyPr>
          <a:lstStyle/>
          <a:p>
            <a:r>
              <a:rPr lang="en-US" dirty="0">
                <a:solidFill>
                  <a:schemeClr val="bg1"/>
                </a:solidFill>
                <a:latin typeface="Courier" pitchFamily="2" charset="0"/>
              </a:rPr>
              <a:t>Host s.s2</a:t>
            </a:r>
          </a:p>
          <a:p>
            <a:r>
              <a:rPr lang="en-US" dirty="0">
                <a:solidFill>
                  <a:schemeClr val="bg1"/>
                </a:solidFill>
                <a:latin typeface="Courier" pitchFamily="2" charset="0"/>
              </a:rPr>
              <a:t> </a:t>
            </a:r>
            <a:r>
              <a:rPr lang="en-US" dirty="0" err="1">
                <a:solidFill>
                  <a:schemeClr val="bg1"/>
                </a:solidFill>
                <a:latin typeface="Courier" pitchFamily="2" charset="0"/>
              </a:rPr>
              <a:t>HostName</a:t>
            </a:r>
            <a:r>
              <a:rPr lang="en-US" dirty="0">
                <a:solidFill>
                  <a:schemeClr val="bg1"/>
                </a:solidFill>
                <a:latin typeface="Courier" pitchFamily="2" charset="0"/>
              </a:rPr>
              <a:t> staff.stampede2.tacc.utexas.edu</a:t>
            </a:r>
          </a:p>
          <a:p>
            <a:r>
              <a:rPr lang="en-US" dirty="0">
                <a:solidFill>
                  <a:schemeClr val="bg1"/>
                </a:solidFill>
                <a:latin typeface="Courier" pitchFamily="2" charset="0"/>
              </a:rPr>
              <a:t> User </a:t>
            </a:r>
            <a:r>
              <a:rPr lang="en-US" dirty="0" err="1">
                <a:solidFill>
                  <a:schemeClr val="bg1"/>
                </a:solidFill>
                <a:latin typeface="Courier" pitchFamily="2" charset="0"/>
              </a:rPr>
              <a:t>vtrue</a:t>
            </a:r>
            <a:endParaRPr lang="en-US" dirty="0">
              <a:solidFill>
                <a:schemeClr val="bg1"/>
              </a:solidFill>
              <a:latin typeface="Courier" pitchFamily="2" charset="0"/>
            </a:endParaRPr>
          </a:p>
          <a:p>
            <a:r>
              <a:rPr lang="en-US" dirty="0">
                <a:solidFill>
                  <a:schemeClr val="bg1"/>
                </a:solidFill>
                <a:latin typeface="Courier" pitchFamily="2" charset="0"/>
              </a:rPr>
              <a:t> </a:t>
            </a:r>
            <a:r>
              <a:rPr lang="en-US" dirty="0" err="1">
                <a:solidFill>
                  <a:schemeClr val="bg1"/>
                </a:solidFill>
                <a:latin typeface="Courier" pitchFamily="2" charset="0"/>
              </a:rPr>
              <a:t>ServerAliveInterval</a:t>
            </a:r>
            <a:r>
              <a:rPr lang="en-US" dirty="0">
                <a:solidFill>
                  <a:schemeClr val="bg1"/>
                </a:solidFill>
                <a:latin typeface="Courier" pitchFamily="2" charset="0"/>
              </a:rPr>
              <a:t> 60</a:t>
            </a:r>
          </a:p>
          <a:p>
            <a:r>
              <a:rPr lang="en-US" dirty="0">
                <a:solidFill>
                  <a:schemeClr val="bg1"/>
                </a:solidFill>
                <a:latin typeface="Courier" pitchFamily="2" charset="0"/>
              </a:rPr>
              <a:t> ForwardX11 yes</a:t>
            </a:r>
          </a:p>
          <a:p>
            <a:br>
              <a:rPr lang="en-US" dirty="0">
                <a:solidFill>
                  <a:schemeClr val="bg1"/>
                </a:solidFill>
                <a:latin typeface="Courier" pitchFamily="2" charset="0"/>
              </a:rPr>
            </a:br>
            <a:endParaRPr lang="en-US" dirty="0">
              <a:solidFill>
                <a:schemeClr val="bg1"/>
              </a:solidFill>
              <a:latin typeface="Courier" pitchFamily="2" charset="0"/>
            </a:endParaRPr>
          </a:p>
          <a:p>
            <a:r>
              <a:rPr lang="en-US" dirty="0">
                <a:solidFill>
                  <a:schemeClr val="bg1"/>
                </a:solidFill>
                <a:latin typeface="Courier" pitchFamily="2" charset="0"/>
              </a:rPr>
              <a:t>Host s.ls5 </a:t>
            </a:r>
          </a:p>
          <a:p>
            <a:r>
              <a:rPr lang="en-US" dirty="0">
                <a:solidFill>
                  <a:schemeClr val="bg1"/>
                </a:solidFill>
                <a:latin typeface="Courier" pitchFamily="2" charset="0"/>
              </a:rPr>
              <a:t> </a:t>
            </a:r>
            <a:r>
              <a:rPr lang="en-US" dirty="0" err="1">
                <a:solidFill>
                  <a:schemeClr val="bg1"/>
                </a:solidFill>
                <a:latin typeface="Courier" pitchFamily="2" charset="0"/>
              </a:rPr>
              <a:t>HostName</a:t>
            </a:r>
            <a:r>
              <a:rPr lang="en-US" dirty="0">
                <a:solidFill>
                  <a:schemeClr val="bg1"/>
                </a:solidFill>
                <a:latin typeface="Courier" pitchFamily="2" charset="0"/>
              </a:rPr>
              <a:t> staff.ls5.tacc.utexas.edu</a:t>
            </a:r>
          </a:p>
          <a:p>
            <a:r>
              <a:rPr lang="en-US" dirty="0">
                <a:solidFill>
                  <a:schemeClr val="bg1"/>
                </a:solidFill>
                <a:latin typeface="Courier" pitchFamily="2" charset="0"/>
              </a:rPr>
              <a:t> User </a:t>
            </a:r>
            <a:r>
              <a:rPr lang="en-US" dirty="0" err="1">
                <a:solidFill>
                  <a:schemeClr val="bg1"/>
                </a:solidFill>
                <a:latin typeface="Courier" pitchFamily="2" charset="0"/>
              </a:rPr>
              <a:t>vtrue</a:t>
            </a:r>
            <a:endParaRPr lang="en-US" dirty="0">
              <a:solidFill>
                <a:schemeClr val="bg1"/>
              </a:solidFill>
              <a:latin typeface="Courier" pitchFamily="2" charset="0"/>
            </a:endParaRPr>
          </a:p>
          <a:p>
            <a:r>
              <a:rPr lang="en-US" dirty="0">
                <a:solidFill>
                  <a:schemeClr val="bg1"/>
                </a:solidFill>
                <a:latin typeface="Courier" pitchFamily="2" charset="0"/>
              </a:rPr>
              <a:t> </a:t>
            </a:r>
            <a:r>
              <a:rPr lang="en-US" dirty="0" err="1">
                <a:solidFill>
                  <a:schemeClr val="bg1"/>
                </a:solidFill>
                <a:latin typeface="Courier" pitchFamily="2" charset="0"/>
              </a:rPr>
              <a:t>ServerAliveInterval</a:t>
            </a:r>
            <a:r>
              <a:rPr lang="en-US" dirty="0">
                <a:solidFill>
                  <a:schemeClr val="bg1"/>
                </a:solidFill>
                <a:latin typeface="Courier" pitchFamily="2" charset="0"/>
              </a:rPr>
              <a:t> 60 </a:t>
            </a:r>
          </a:p>
          <a:p>
            <a:r>
              <a:rPr lang="en-US" dirty="0">
                <a:solidFill>
                  <a:schemeClr val="bg1"/>
                </a:solidFill>
                <a:latin typeface="Courier" pitchFamily="2" charset="0"/>
              </a:rPr>
              <a:t> ForwardX11 yes</a:t>
            </a:r>
          </a:p>
          <a:p>
            <a:endParaRPr lang="en-US" dirty="0">
              <a:solidFill>
                <a:schemeClr val="bg1"/>
              </a:solidFill>
              <a:latin typeface="Courier" pitchFamily="2" charset="0"/>
            </a:endParaRPr>
          </a:p>
        </p:txBody>
      </p:sp>
      <p:sp>
        <p:nvSpPr>
          <p:cNvPr id="4" name="Date Placeholder 3">
            <a:extLst>
              <a:ext uri="{FF2B5EF4-FFF2-40B4-BE49-F238E27FC236}">
                <a16:creationId xmlns:a16="http://schemas.microsoft.com/office/drawing/2014/main" id="{C3EC6997-C1CC-3241-AEF4-8DFAC89ABF62}"/>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6C3A916E-D006-FC40-9F22-24B812536E43}"/>
              </a:ext>
            </a:extLst>
          </p:cNvPr>
          <p:cNvSpPr>
            <a:spLocks noGrp="1"/>
          </p:cNvSpPr>
          <p:nvPr>
            <p:ph type="sldNum" sz="quarter" idx="12"/>
          </p:nvPr>
        </p:nvSpPr>
        <p:spPr/>
        <p:txBody>
          <a:bodyPr/>
          <a:lstStyle/>
          <a:p>
            <a:fld id="{2024AA8B-F1EC-D547-99EC-1807C0CD66CE}" type="slidenum">
              <a:rPr lang="en-US" smtClean="0"/>
              <a:t>56</a:t>
            </a:fld>
            <a:endParaRPr lang="en-US"/>
          </a:p>
        </p:txBody>
      </p:sp>
    </p:spTree>
    <p:extLst>
      <p:ext uri="{BB962C8B-B14F-4D97-AF65-F5344CB8AC3E}">
        <p14:creationId xmlns:p14="http://schemas.microsoft.com/office/powerpoint/2010/main" val="3416258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0BF229-258F-DC4E-9375-9B32E3B472CC}"/>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3696B80F-2907-8A4C-9B5F-37800384A94C}"/>
              </a:ext>
            </a:extLst>
          </p:cNvPr>
          <p:cNvSpPr>
            <a:spLocks noGrp="1"/>
          </p:cNvSpPr>
          <p:nvPr>
            <p:ph type="sldNum" sz="quarter" idx="12"/>
          </p:nvPr>
        </p:nvSpPr>
        <p:spPr/>
        <p:txBody>
          <a:bodyPr/>
          <a:lstStyle/>
          <a:p>
            <a:fld id="{2024AA8B-F1EC-D547-99EC-1807C0CD66CE}" type="slidenum">
              <a:rPr lang="en-US" smtClean="0"/>
              <a:t>57</a:t>
            </a:fld>
            <a:endParaRPr lang="en-US"/>
          </a:p>
        </p:txBody>
      </p:sp>
      <p:sp>
        <p:nvSpPr>
          <p:cNvPr id="2" name="Title 1">
            <a:extLst>
              <a:ext uri="{FF2B5EF4-FFF2-40B4-BE49-F238E27FC236}">
                <a16:creationId xmlns:a16="http://schemas.microsoft.com/office/drawing/2014/main" id="{442E11CB-2DB2-A04D-899D-E951F82AAA03}"/>
              </a:ext>
            </a:extLst>
          </p:cNvPr>
          <p:cNvSpPr>
            <a:spLocks noGrp="1"/>
          </p:cNvSpPr>
          <p:nvPr>
            <p:ph type="ctrTitle"/>
          </p:nvPr>
        </p:nvSpPr>
        <p:spPr/>
        <p:txBody>
          <a:bodyPr/>
          <a:lstStyle/>
          <a:p>
            <a:r>
              <a:rPr lang="en-US" dirty="0"/>
              <a:t>Q&amp;A</a:t>
            </a:r>
          </a:p>
        </p:txBody>
      </p:sp>
      <p:sp>
        <p:nvSpPr>
          <p:cNvPr id="3" name="Content Placeholder 2">
            <a:extLst>
              <a:ext uri="{FF2B5EF4-FFF2-40B4-BE49-F238E27FC236}">
                <a16:creationId xmlns:a16="http://schemas.microsoft.com/office/drawing/2014/main" id="{9A02F13B-D789-7744-89D9-AE921E5FCB4D}"/>
              </a:ext>
            </a:extLst>
          </p:cNvPr>
          <p:cNvSpPr>
            <a:spLocks noGrp="1"/>
          </p:cNvSpPr>
          <p:nvPr>
            <p:ph type="subTitle" idx="1"/>
          </p:nvPr>
        </p:nvSpPr>
        <p:spPr/>
        <p:txBody>
          <a:bodyPr/>
          <a:lstStyle/>
          <a:p>
            <a:pPr algn="ctr"/>
            <a:r>
              <a:rPr lang="en-US" dirty="0"/>
              <a:t>Questions Answered and Demonstrations Provided</a:t>
            </a:r>
          </a:p>
        </p:txBody>
      </p:sp>
    </p:spTree>
    <p:extLst>
      <p:ext uri="{BB962C8B-B14F-4D97-AF65-F5344CB8AC3E}">
        <p14:creationId xmlns:p14="http://schemas.microsoft.com/office/powerpoint/2010/main" val="2843071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FCB334-7E73-8A46-A452-1E8E7098F32A}"/>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61C526EE-B825-FD45-A7EB-59E883F1F930}"/>
              </a:ext>
            </a:extLst>
          </p:cNvPr>
          <p:cNvSpPr>
            <a:spLocks noGrp="1"/>
          </p:cNvSpPr>
          <p:nvPr>
            <p:ph type="sldNum" sz="quarter" idx="12"/>
          </p:nvPr>
        </p:nvSpPr>
        <p:spPr/>
        <p:txBody>
          <a:bodyPr/>
          <a:lstStyle/>
          <a:p>
            <a:fld id="{2024AA8B-F1EC-D547-99EC-1807C0CD66CE}" type="slidenum">
              <a:rPr lang="en-US" smtClean="0"/>
              <a:t>58</a:t>
            </a:fld>
            <a:endParaRPr lang="en-US"/>
          </a:p>
        </p:txBody>
      </p:sp>
      <p:sp>
        <p:nvSpPr>
          <p:cNvPr id="7" name="Title 6">
            <a:extLst>
              <a:ext uri="{FF2B5EF4-FFF2-40B4-BE49-F238E27FC236}">
                <a16:creationId xmlns:a16="http://schemas.microsoft.com/office/drawing/2014/main" id="{70A922C6-C82D-654F-B174-D3BA52DBEA52}"/>
              </a:ext>
            </a:extLst>
          </p:cNvPr>
          <p:cNvSpPr>
            <a:spLocks noGrp="1"/>
          </p:cNvSpPr>
          <p:nvPr>
            <p:ph type="ctrTitle"/>
          </p:nvPr>
        </p:nvSpPr>
        <p:spPr>
          <a:xfrm>
            <a:off x="1028701" y="1857375"/>
            <a:ext cx="10325098" cy="1498918"/>
          </a:xfrm>
        </p:spPr>
        <p:txBody>
          <a:bodyPr/>
          <a:lstStyle/>
          <a:p>
            <a:r>
              <a:rPr lang="en-US" dirty="0"/>
              <a:t>Further Information</a:t>
            </a:r>
          </a:p>
        </p:txBody>
      </p:sp>
      <p:sp>
        <p:nvSpPr>
          <p:cNvPr id="8" name="Subtitle 7">
            <a:extLst>
              <a:ext uri="{FF2B5EF4-FFF2-40B4-BE49-F238E27FC236}">
                <a16:creationId xmlns:a16="http://schemas.microsoft.com/office/drawing/2014/main" id="{4EA36490-23F6-4A47-9524-B308354722CC}"/>
              </a:ext>
            </a:extLst>
          </p:cNvPr>
          <p:cNvSpPr>
            <a:spLocks noGrp="1"/>
          </p:cNvSpPr>
          <p:nvPr>
            <p:ph type="subTitle" idx="1"/>
          </p:nvPr>
        </p:nvSpPr>
        <p:spPr>
          <a:xfrm>
            <a:off x="1028701" y="3840480"/>
            <a:ext cx="10412729" cy="2031683"/>
          </a:xfrm>
        </p:spPr>
        <p:txBody>
          <a:bodyPr/>
          <a:lstStyle/>
          <a:p>
            <a:r>
              <a:rPr lang="en-US" dirty="0"/>
              <a:t>Main Website: </a:t>
            </a:r>
            <a:r>
              <a:rPr lang="en-US" dirty="0" err="1"/>
              <a:t>www.tacc.utexas.edu</a:t>
            </a:r>
            <a:endParaRPr lang="en-US" dirty="0"/>
          </a:p>
          <a:p>
            <a:r>
              <a:rPr lang="en-US" dirty="0"/>
              <a:t>User Support: </a:t>
            </a:r>
            <a:r>
              <a:rPr lang="en-US" dirty="0" err="1"/>
              <a:t>www.portal.tacc.utexas.edu</a:t>
            </a:r>
            <a:endParaRPr lang="en-US" dirty="0"/>
          </a:p>
          <a:p>
            <a:r>
              <a:rPr lang="en-US" dirty="0"/>
              <a:t>Email: </a:t>
            </a:r>
            <a:r>
              <a:rPr lang="en-US" dirty="0" err="1"/>
              <a:t>info@tacc.utexas.edu</a:t>
            </a:r>
            <a:endParaRPr lang="en-US" dirty="0"/>
          </a:p>
        </p:txBody>
      </p:sp>
    </p:spTree>
    <p:extLst>
      <p:ext uri="{BB962C8B-B14F-4D97-AF65-F5344CB8AC3E}">
        <p14:creationId xmlns:p14="http://schemas.microsoft.com/office/powerpoint/2010/main" val="219618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0D7C-C4C3-5646-A881-76E0BD2E4958}"/>
              </a:ext>
            </a:extLst>
          </p:cNvPr>
          <p:cNvSpPr>
            <a:spLocks noGrp="1"/>
          </p:cNvSpPr>
          <p:nvPr>
            <p:ph type="title"/>
          </p:nvPr>
        </p:nvSpPr>
        <p:spPr>
          <a:xfrm>
            <a:off x="839788" y="365125"/>
            <a:ext cx="10515600" cy="1325563"/>
          </a:xfrm>
        </p:spPr>
        <p:txBody>
          <a:bodyPr/>
          <a:lstStyle/>
          <a:p>
            <a:r>
              <a:rPr lang="en-US" dirty="0"/>
              <a:t>Ex: Physical Layout</a:t>
            </a:r>
          </a:p>
        </p:txBody>
      </p:sp>
      <p:sp>
        <p:nvSpPr>
          <p:cNvPr id="3" name="Text Placeholder 2">
            <a:extLst>
              <a:ext uri="{FF2B5EF4-FFF2-40B4-BE49-F238E27FC236}">
                <a16:creationId xmlns:a16="http://schemas.microsoft.com/office/drawing/2014/main" id="{F6F49C95-E856-5647-9D61-9BEAA434CE88}"/>
              </a:ext>
            </a:extLst>
          </p:cNvPr>
          <p:cNvSpPr>
            <a:spLocks noGrp="1"/>
          </p:cNvSpPr>
          <p:nvPr>
            <p:ph type="body" idx="1"/>
          </p:nvPr>
        </p:nvSpPr>
        <p:spPr>
          <a:xfrm>
            <a:off x="839788" y="1432083"/>
            <a:ext cx="5157787" cy="823912"/>
          </a:xfrm>
        </p:spPr>
        <p:txBody>
          <a:bodyPr/>
          <a:lstStyle/>
          <a:p>
            <a:r>
              <a:rPr lang="en-US" dirty="0"/>
              <a:t>KNL Node (68 cores per node)</a:t>
            </a:r>
          </a:p>
        </p:txBody>
      </p:sp>
      <p:sp>
        <p:nvSpPr>
          <p:cNvPr id="5" name="Text Placeholder 4">
            <a:extLst>
              <a:ext uri="{FF2B5EF4-FFF2-40B4-BE49-F238E27FC236}">
                <a16:creationId xmlns:a16="http://schemas.microsoft.com/office/drawing/2014/main" id="{48C9A524-EFEF-014D-8B87-D4F0425E528C}"/>
              </a:ext>
            </a:extLst>
          </p:cNvPr>
          <p:cNvSpPr>
            <a:spLocks noGrp="1"/>
          </p:cNvSpPr>
          <p:nvPr>
            <p:ph type="body" sz="quarter" idx="3"/>
          </p:nvPr>
        </p:nvSpPr>
        <p:spPr>
          <a:xfrm>
            <a:off x="6259199" y="1427439"/>
            <a:ext cx="5183188" cy="823912"/>
          </a:xfrm>
        </p:spPr>
        <p:txBody>
          <a:bodyPr/>
          <a:lstStyle/>
          <a:p>
            <a:r>
              <a:rPr lang="en-US" dirty="0"/>
              <a:t>SKX Node (24 cores/socket * 2)</a:t>
            </a:r>
          </a:p>
        </p:txBody>
      </p:sp>
      <p:sp>
        <p:nvSpPr>
          <p:cNvPr id="7" name="Date Placeholder 6">
            <a:extLst>
              <a:ext uri="{FF2B5EF4-FFF2-40B4-BE49-F238E27FC236}">
                <a16:creationId xmlns:a16="http://schemas.microsoft.com/office/drawing/2014/main" id="{F49E61E9-C41E-E144-B917-7D4238CAC99D}"/>
              </a:ext>
            </a:extLst>
          </p:cNvPr>
          <p:cNvSpPr>
            <a:spLocks noGrp="1"/>
          </p:cNvSpPr>
          <p:nvPr>
            <p:ph type="dt" sz="half" idx="10"/>
          </p:nvPr>
        </p:nvSpPr>
        <p:spPr/>
        <p:txBody>
          <a:bodyPr/>
          <a:lstStyle/>
          <a:p>
            <a:r>
              <a:rPr lang="en-US"/>
              <a:t>6/7/18</a:t>
            </a:r>
          </a:p>
        </p:txBody>
      </p:sp>
      <p:sp>
        <p:nvSpPr>
          <p:cNvPr id="8" name="Slide Number Placeholder 7">
            <a:extLst>
              <a:ext uri="{FF2B5EF4-FFF2-40B4-BE49-F238E27FC236}">
                <a16:creationId xmlns:a16="http://schemas.microsoft.com/office/drawing/2014/main" id="{A8E87956-8E3A-F045-9418-7B330EE2E2C0}"/>
              </a:ext>
            </a:extLst>
          </p:cNvPr>
          <p:cNvSpPr>
            <a:spLocks noGrp="1"/>
          </p:cNvSpPr>
          <p:nvPr>
            <p:ph type="sldNum" sz="quarter" idx="12"/>
          </p:nvPr>
        </p:nvSpPr>
        <p:spPr/>
        <p:txBody>
          <a:bodyPr/>
          <a:lstStyle/>
          <a:p>
            <a:fld id="{2024AA8B-F1EC-D547-99EC-1807C0CD66CE}" type="slidenum">
              <a:rPr lang="en-US" smtClean="0"/>
              <a:t>6</a:t>
            </a:fld>
            <a:endParaRPr lang="en-US"/>
          </a:p>
        </p:txBody>
      </p:sp>
      <p:grpSp>
        <p:nvGrpSpPr>
          <p:cNvPr id="160" name="Group 159">
            <a:extLst>
              <a:ext uri="{FF2B5EF4-FFF2-40B4-BE49-F238E27FC236}">
                <a16:creationId xmlns:a16="http://schemas.microsoft.com/office/drawing/2014/main" id="{C5B5B161-DA97-0242-854D-51837DE40627}"/>
              </a:ext>
            </a:extLst>
          </p:cNvPr>
          <p:cNvGrpSpPr/>
          <p:nvPr/>
        </p:nvGrpSpPr>
        <p:grpSpPr>
          <a:xfrm>
            <a:off x="1098948" y="2318428"/>
            <a:ext cx="4456252" cy="3684588"/>
            <a:chOff x="1096448" y="2474239"/>
            <a:chExt cx="4456252" cy="3684588"/>
          </a:xfrm>
        </p:grpSpPr>
        <p:sp>
          <p:nvSpPr>
            <p:cNvPr id="9" name="Rounded Rectangle 8">
              <a:extLst>
                <a:ext uri="{FF2B5EF4-FFF2-40B4-BE49-F238E27FC236}">
                  <a16:creationId xmlns:a16="http://schemas.microsoft.com/office/drawing/2014/main" id="{6A3A15B2-4128-2C48-B952-9D649BED1776}"/>
                </a:ext>
              </a:extLst>
            </p:cNvPr>
            <p:cNvSpPr/>
            <p:nvPr/>
          </p:nvSpPr>
          <p:spPr>
            <a:xfrm>
              <a:off x="1096448" y="2474239"/>
              <a:ext cx="4456252" cy="3684588"/>
            </a:xfrm>
            <a:prstGeom prst="round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303A751D-B748-0248-80E9-65CFE5471AB2}"/>
                </a:ext>
              </a:extLst>
            </p:cNvPr>
            <p:cNvGrpSpPr/>
            <p:nvPr/>
          </p:nvGrpSpPr>
          <p:grpSpPr>
            <a:xfrm>
              <a:off x="1590185" y="2630046"/>
              <a:ext cx="3468777" cy="3372973"/>
              <a:chOff x="1466100" y="2668365"/>
              <a:chExt cx="3612343" cy="3722803"/>
            </a:xfrm>
          </p:grpSpPr>
          <p:grpSp>
            <p:nvGrpSpPr>
              <p:cNvPr id="18" name="Group 17">
                <a:extLst>
                  <a:ext uri="{FF2B5EF4-FFF2-40B4-BE49-F238E27FC236}">
                    <a16:creationId xmlns:a16="http://schemas.microsoft.com/office/drawing/2014/main" id="{9BCCB68C-579F-764C-BD11-ABF2C03CB1E4}"/>
                  </a:ext>
                </a:extLst>
              </p:cNvPr>
              <p:cNvGrpSpPr/>
              <p:nvPr/>
            </p:nvGrpSpPr>
            <p:grpSpPr>
              <a:xfrm>
                <a:off x="1473092" y="2668365"/>
                <a:ext cx="3601202" cy="358819"/>
                <a:chOff x="1422211" y="2766346"/>
                <a:chExt cx="2576721" cy="240379"/>
              </a:xfrm>
            </p:grpSpPr>
            <p:sp>
              <p:nvSpPr>
                <p:cNvPr id="10" name="Rectangle 9">
                  <a:extLst>
                    <a:ext uri="{FF2B5EF4-FFF2-40B4-BE49-F238E27FC236}">
                      <a16:creationId xmlns:a16="http://schemas.microsoft.com/office/drawing/2014/main" id="{6746F4D6-9939-5140-8BD9-7F571447FF1F}"/>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1B813D-A97F-8B41-98D7-4839CD2A9487}"/>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008AA0-C8A3-374F-AE74-8E0310E7E3DB}"/>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853DA6-7EA4-3F4D-AC8B-8F71F7534726}"/>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5CC34A-B9F1-8846-8FDC-A0C8462EEE60}"/>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27112C4-BFCA-274C-A34F-FA53C3FD6898}"/>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ECF3AD-31FA-A84F-8213-E6F27FDDC13F}"/>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679999-7D6B-E74D-9A87-204FB59C350E}"/>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4F5C832-2F8F-5A48-A437-17647F31B815}"/>
                  </a:ext>
                </a:extLst>
              </p:cNvPr>
              <p:cNvGrpSpPr/>
              <p:nvPr/>
            </p:nvGrpSpPr>
            <p:grpSpPr>
              <a:xfrm>
                <a:off x="1473092" y="3092518"/>
                <a:ext cx="3601202" cy="358819"/>
                <a:chOff x="1422211" y="2766346"/>
                <a:chExt cx="2576721" cy="240379"/>
              </a:xfrm>
            </p:grpSpPr>
            <p:sp>
              <p:nvSpPr>
                <p:cNvPr id="20" name="Rectangle 19">
                  <a:extLst>
                    <a:ext uri="{FF2B5EF4-FFF2-40B4-BE49-F238E27FC236}">
                      <a16:creationId xmlns:a16="http://schemas.microsoft.com/office/drawing/2014/main" id="{9FB7F84D-CEF8-2845-8160-EBE772DF8A84}"/>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73B5EC-59AD-E845-8870-485DA93CD74B}"/>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DE33509-CD19-EF46-8B14-554548ABA245}"/>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F547EE5-6378-A945-8856-B3A5C0C3491E}"/>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121AD8-DB3B-C145-8244-2C1C2C9C14B9}"/>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6DD2AA-9D86-C843-9988-2A5C96CBB5C8}"/>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9ADC67F-90F4-7C42-97D5-BE45DAD5ECF6}"/>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C48C7C-7971-7847-B20F-D70F30084808}"/>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334EC1E-B45F-6A4C-A475-EE1B7D359F52}"/>
                  </a:ext>
                </a:extLst>
              </p:cNvPr>
              <p:cNvGrpSpPr/>
              <p:nvPr/>
            </p:nvGrpSpPr>
            <p:grpSpPr>
              <a:xfrm>
                <a:off x="1473092" y="3516671"/>
                <a:ext cx="3601202" cy="358819"/>
                <a:chOff x="1422211" y="2766346"/>
                <a:chExt cx="2576721" cy="240379"/>
              </a:xfrm>
            </p:grpSpPr>
            <p:sp>
              <p:nvSpPr>
                <p:cNvPr id="29" name="Rectangle 28">
                  <a:extLst>
                    <a:ext uri="{FF2B5EF4-FFF2-40B4-BE49-F238E27FC236}">
                      <a16:creationId xmlns:a16="http://schemas.microsoft.com/office/drawing/2014/main" id="{B06DC71E-F1CD-3041-A16C-6CFA887ED10D}"/>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2BD0D1-956E-3547-B023-7B32ACC121BF}"/>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05E8C68-7BD0-1148-81D8-D5F46FC74840}"/>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DE54C60-9C55-D14A-89B2-4C228BD78C89}"/>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9637A9-2793-DA4D-992F-6615270B99E0}"/>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E1C837-786A-2D46-A9E6-2D94BDF72636}"/>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668B454-4748-684A-929F-DC348F1242B1}"/>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10A7957-B114-EE4D-B64E-E788B56C7C99}"/>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24A9794-8EB4-894B-96A9-6033E02361FA}"/>
                  </a:ext>
                </a:extLst>
              </p:cNvPr>
              <p:cNvGrpSpPr/>
              <p:nvPr/>
            </p:nvGrpSpPr>
            <p:grpSpPr>
              <a:xfrm>
                <a:off x="1473092" y="3930069"/>
                <a:ext cx="3601202" cy="358819"/>
                <a:chOff x="1422211" y="2766346"/>
                <a:chExt cx="2576721" cy="240379"/>
              </a:xfrm>
            </p:grpSpPr>
            <p:sp>
              <p:nvSpPr>
                <p:cNvPr id="38" name="Rectangle 37">
                  <a:extLst>
                    <a:ext uri="{FF2B5EF4-FFF2-40B4-BE49-F238E27FC236}">
                      <a16:creationId xmlns:a16="http://schemas.microsoft.com/office/drawing/2014/main" id="{EB23B92C-5F3E-664B-B683-6512E5CA405F}"/>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8EF818F-FE0B-754D-B9B8-22563F630844}"/>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BD8197F-86CD-E349-BEE1-AB5624D2F8E7}"/>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A17B73-C931-D445-A469-EA8BB783DDEB}"/>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C9C80C0-A6E6-B343-8CB4-FC9C3615B9C4}"/>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D333C96-3587-3644-AB13-82F351419EAB}"/>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C0F6664-D412-EA4D-94DA-B654BE9C06CD}"/>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8818EC-0B28-ED48-B087-C68A2CB43218}"/>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B2F627CC-FA50-2341-9FD8-F517A23D21CC}"/>
                  </a:ext>
                </a:extLst>
              </p:cNvPr>
              <p:cNvGrpSpPr/>
              <p:nvPr/>
            </p:nvGrpSpPr>
            <p:grpSpPr>
              <a:xfrm>
                <a:off x="1477241" y="4343467"/>
                <a:ext cx="3601202" cy="358819"/>
                <a:chOff x="1422211" y="2766346"/>
                <a:chExt cx="2576721" cy="240379"/>
              </a:xfrm>
            </p:grpSpPr>
            <p:sp>
              <p:nvSpPr>
                <p:cNvPr id="47" name="Rectangle 46">
                  <a:extLst>
                    <a:ext uri="{FF2B5EF4-FFF2-40B4-BE49-F238E27FC236}">
                      <a16:creationId xmlns:a16="http://schemas.microsoft.com/office/drawing/2014/main" id="{5416A9FC-439F-9F4A-822D-235782592C7A}"/>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0253EFB-6437-C545-BFF8-2DC8A784DA25}"/>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2E84CD3-71A0-AC49-A25A-C741CB21D26B}"/>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52B8562-BC89-3A40-ADCC-243276533295}"/>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2AA226-1601-E94F-889B-C9C5DD6ACA44}"/>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ACBC1A6-61FD-0A40-A1B1-2F3A8647B694}"/>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28C9C1E-AAB7-DE4F-B1AE-28919C595798}"/>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AB020A-E098-2443-90A7-DE69E81FDF74}"/>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9B020077-86C4-374F-8DB9-E76CC9F3DDEB}"/>
                  </a:ext>
                </a:extLst>
              </p:cNvPr>
              <p:cNvGrpSpPr/>
              <p:nvPr/>
            </p:nvGrpSpPr>
            <p:grpSpPr>
              <a:xfrm>
                <a:off x="1473092" y="4767620"/>
                <a:ext cx="3601202" cy="358819"/>
                <a:chOff x="1422211" y="2766346"/>
                <a:chExt cx="2576721" cy="240379"/>
              </a:xfrm>
            </p:grpSpPr>
            <p:sp>
              <p:nvSpPr>
                <p:cNvPr id="56" name="Rectangle 55">
                  <a:extLst>
                    <a:ext uri="{FF2B5EF4-FFF2-40B4-BE49-F238E27FC236}">
                      <a16:creationId xmlns:a16="http://schemas.microsoft.com/office/drawing/2014/main" id="{0D1214E6-EB4E-5145-BE66-EFC8185C18A3}"/>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8B8895C-5A4F-A848-A133-D198299897B3}"/>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792DE81-AF40-8642-817B-767191906BE5}"/>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FF3CAAB-26DF-0146-B3CC-8BA4A68378A1}"/>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29DD759-D117-D04F-846B-4CF4EFB0E540}"/>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A46B11F-DB9A-3448-BD16-130C9D50CFBC}"/>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AD47CDB-DD99-C741-B259-DF07C6B46E64}"/>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E4D23EB-C590-C84B-B99A-D06B06A671EE}"/>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AFE5BE62-0B90-074E-8546-550E5A1BB46A}"/>
                  </a:ext>
                </a:extLst>
              </p:cNvPr>
              <p:cNvGrpSpPr/>
              <p:nvPr/>
            </p:nvGrpSpPr>
            <p:grpSpPr>
              <a:xfrm>
                <a:off x="1473092" y="5191773"/>
                <a:ext cx="3601202" cy="358819"/>
                <a:chOff x="1422211" y="2766346"/>
                <a:chExt cx="2576721" cy="240379"/>
              </a:xfrm>
            </p:grpSpPr>
            <p:sp>
              <p:nvSpPr>
                <p:cNvPr id="65" name="Rectangle 64">
                  <a:extLst>
                    <a:ext uri="{FF2B5EF4-FFF2-40B4-BE49-F238E27FC236}">
                      <a16:creationId xmlns:a16="http://schemas.microsoft.com/office/drawing/2014/main" id="{90ABF2DE-6F6A-B149-AE9F-EAEAC93F9483}"/>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D0A8450-81A6-4B4A-8DF4-74A7A742BBE3}"/>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0B52ADF-C94B-8446-B371-05BC0C07CC81}"/>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6514551-E1F8-7E48-AAAE-18DB098DA96A}"/>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E6F6771-04B8-654F-9175-CD8A7A8A82AC}"/>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38D28B4-34C2-8C42-A0BC-4B31E0B5299A}"/>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01B1137-86D2-D143-BF7F-5062D30B3991}"/>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764CE4F-74A2-0A4B-B07D-4E1342165FF7}"/>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BAB8F54-13A3-2041-A273-CCA91343F667}"/>
                  </a:ext>
                </a:extLst>
              </p:cNvPr>
              <p:cNvGrpSpPr/>
              <p:nvPr/>
            </p:nvGrpSpPr>
            <p:grpSpPr>
              <a:xfrm>
                <a:off x="1473092" y="5615926"/>
                <a:ext cx="3601202" cy="358819"/>
                <a:chOff x="1422211" y="2766346"/>
                <a:chExt cx="2576721" cy="240379"/>
              </a:xfrm>
            </p:grpSpPr>
            <p:sp>
              <p:nvSpPr>
                <p:cNvPr id="74" name="Rectangle 73">
                  <a:extLst>
                    <a:ext uri="{FF2B5EF4-FFF2-40B4-BE49-F238E27FC236}">
                      <a16:creationId xmlns:a16="http://schemas.microsoft.com/office/drawing/2014/main" id="{F21F08E9-7A5F-7F40-848B-3F11547AFE5B}"/>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D0D2A47-B90E-F24B-B763-EC0A8B3F23EF}"/>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5DB4A0C-2B73-CD43-9C2A-D4601DB7C5AC}"/>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5FD6206-DCBA-E74B-9D5E-3203C52C8B27}"/>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EA4685F-2E22-DF48-810B-01403421EBA8}"/>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111FDE9-1684-1641-8F90-6BFDE713949B}"/>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949DC17-B798-194E-9ED3-310CA521AAA5}"/>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47DF406-315C-944D-878D-FF3E858A5E45}"/>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77FBDFF2-4647-4D48-AFC7-EE8645FB3219}"/>
                  </a:ext>
                </a:extLst>
              </p:cNvPr>
              <p:cNvGrpSpPr/>
              <p:nvPr/>
            </p:nvGrpSpPr>
            <p:grpSpPr>
              <a:xfrm>
                <a:off x="1466100" y="6032349"/>
                <a:ext cx="3601202" cy="358819"/>
                <a:chOff x="1422211" y="2766346"/>
                <a:chExt cx="2576721" cy="240379"/>
              </a:xfrm>
            </p:grpSpPr>
            <p:sp>
              <p:nvSpPr>
                <p:cNvPr id="83" name="Rectangle 82">
                  <a:extLst>
                    <a:ext uri="{FF2B5EF4-FFF2-40B4-BE49-F238E27FC236}">
                      <a16:creationId xmlns:a16="http://schemas.microsoft.com/office/drawing/2014/main" id="{152BABC6-CFF2-F946-878B-16710B06BA7C}"/>
                    </a:ext>
                  </a:extLst>
                </p:cNvPr>
                <p:cNvSpPr/>
                <p:nvPr/>
              </p:nvSpPr>
              <p:spPr>
                <a:xfrm>
                  <a:off x="1422211"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F131F6D-B1C4-454F-8FEB-9FE2C399293A}"/>
                    </a:ext>
                  </a:extLst>
                </p:cNvPr>
                <p:cNvSpPr/>
                <p:nvPr/>
              </p:nvSpPr>
              <p:spPr>
                <a:xfrm>
                  <a:off x="1752088"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D3DF73-B961-9841-A794-56C83AC479F5}"/>
                    </a:ext>
                  </a:extLst>
                </p:cNvPr>
                <p:cNvSpPr/>
                <p:nvPr/>
              </p:nvSpPr>
              <p:spPr>
                <a:xfrm>
                  <a:off x="2085332"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3D61CD97-C783-AF44-838A-31A18EB1DF1E}"/>
                    </a:ext>
                  </a:extLst>
                </p:cNvPr>
                <p:cNvSpPr/>
                <p:nvPr/>
              </p:nvSpPr>
              <p:spPr>
                <a:xfrm>
                  <a:off x="2416155"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A2CF002-9717-BA4C-BFD8-FBF0415FF6B8}"/>
                    </a:ext>
                  </a:extLst>
                </p:cNvPr>
                <p:cNvSpPr/>
                <p:nvPr/>
              </p:nvSpPr>
              <p:spPr>
                <a:xfrm>
                  <a:off x="2746978" y="2766348"/>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E7CF3D9-DEC8-6541-BCD7-1BEC1FC189FA}"/>
                    </a:ext>
                  </a:extLst>
                </p:cNvPr>
                <p:cNvSpPr/>
                <p:nvPr/>
              </p:nvSpPr>
              <p:spPr>
                <a:xfrm>
                  <a:off x="3082643"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E76D975-2F99-A747-9BEC-F2FCED1FB40A}"/>
                    </a:ext>
                  </a:extLst>
                </p:cNvPr>
                <p:cNvSpPr/>
                <p:nvPr/>
              </p:nvSpPr>
              <p:spPr>
                <a:xfrm>
                  <a:off x="3413466" y="2766347"/>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B33D459-7F3E-5B48-96A1-CCBA120B99B0}"/>
                    </a:ext>
                  </a:extLst>
                </p:cNvPr>
                <p:cNvSpPr/>
                <p:nvPr/>
              </p:nvSpPr>
              <p:spPr>
                <a:xfrm>
                  <a:off x="3744289" y="2766346"/>
                  <a:ext cx="254643" cy="24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19" name="Group 218">
            <a:extLst>
              <a:ext uri="{FF2B5EF4-FFF2-40B4-BE49-F238E27FC236}">
                <a16:creationId xmlns:a16="http://schemas.microsoft.com/office/drawing/2014/main" id="{6423908A-DFA1-4A41-A589-9D438E7DC7E2}"/>
              </a:ext>
            </a:extLst>
          </p:cNvPr>
          <p:cNvGrpSpPr/>
          <p:nvPr/>
        </p:nvGrpSpPr>
        <p:grpSpPr>
          <a:xfrm>
            <a:off x="6390172" y="2323481"/>
            <a:ext cx="4456252" cy="3684588"/>
            <a:chOff x="6390172" y="2323481"/>
            <a:chExt cx="4456252" cy="3684588"/>
          </a:xfrm>
        </p:grpSpPr>
        <p:sp>
          <p:nvSpPr>
            <p:cNvPr id="156" name="Rounded Rectangle 155">
              <a:extLst>
                <a:ext uri="{FF2B5EF4-FFF2-40B4-BE49-F238E27FC236}">
                  <a16:creationId xmlns:a16="http://schemas.microsoft.com/office/drawing/2014/main" id="{0D69A848-39FF-104B-A236-8649E88EF747}"/>
                </a:ext>
              </a:extLst>
            </p:cNvPr>
            <p:cNvSpPr/>
            <p:nvPr/>
          </p:nvSpPr>
          <p:spPr>
            <a:xfrm>
              <a:off x="6390172" y="2323481"/>
              <a:ext cx="4456252" cy="3684588"/>
            </a:xfrm>
            <a:prstGeom prst="roundRect">
              <a:avLst/>
            </a:prstGeom>
            <a:solidFill>
              <a:schemeClr val="bg1"/>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AA39FB88-912B-E643-A984-17DDD59EEDC9}"/>
                </a:ext>
              </a:extLst>
            </p:cNvPr>
            <p:cNvGrpSpPr/>
            <p:nvPr/>
          </p:nvGrpSpPr>
          <p:grpSpPr>
            <a:xfrm>
              <a:off x="8884836" y="3007603"/>
              <a:ext cx="1584621" cy="2293748"/>
              <a:chOff x="6644825" y="2754353"/>
              <a:chExt cx="1584621" cy="2293748"/>
            </a:xfrm>
          </p:grpSpPr>
          <p:grpSp>
            <p:nvGrpSpPr>
              <p:cNvPr id="161" name="Group 160">
                <a:extLst>
                  <a:ext uri="{FF2B5EF4-FFF2-40B4-BE49-F238E27FC236}">
                    <a16:creationId xmlns:a16="http://schemas.microsoft.com/office/drawing/2014/main" id="{C243B65D-BE00-0041-818A-BAE6E9E1ECBE}"/>
                  </a:ext>
                </a:extLst>
              </p:cNvPr>
              <p:cNvGrpSpPr/>
              <p:nvPr/>
            </p:nvGrpSpPr>
            <p:grpSpPr>
              <a:xfrm>
                <a:off x="6644825" y="2754353"/>
                <a:ext cx="1579185" cy="326300"/>
                <a:chOff x="6644825" y="2754353"/>
                <a:chExt cx="1579185" cy="326300"/>
              </a:xfrm>
            </p:grpSpPr>
            <p:sp>
              <p:nvSpPr>
                <p:cNvPr id="94" name="Rectangle 93">
                  <a:extLst>
                    <a:ext uri="{FF2B5EF4-FFF2-40B4-BE49-F238E27FC236}">
                      <a16:creationId xmlns:a16="http://schemas.microsoft.com/office/drawing/2014/main" id="{D6937F7F-5AF3-AB41-ABA7-6783E0A6E811}"/>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78B33C92-157A-2A4C-95A5-81CF96939BCF}"/>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BB9923C-FEE6-8A4D-8E6E-09215937C7D6}"/>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C67A49A5-8D92-6B44-AACB-A8945B0EE819}"/>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E1F3AD31-EE4B-4246-BA26-FDF51CA238CB}"/>
                  </a:ext>
                </a:extLst>
              </p:cNvPr>
              <p:cNvGrpSpPr/>
              <p:nvPr/>
            </p:nvGrpSpPr>
            <p:grpSpPr>
              <a:xfrm>
                <a:off x="6650261" y="3150515"/>
                <a:ext cx="1579185" cy="326300"/>
                <a:chOff x="6644825" y="2754353"/>
                <a:chExt cx="1579185" cy="326300"/>
              </a:xfrm>
            </p:grpSpPr>
            <p:sp>
              <p:nvSpPr>
                <p:cNvPr id="163" name="Rectangle 162">
                  <a:extLst>
                    <a:ext uri="{FF2B5EF4-FFF2-40B4-BE49-F238E27FC236}">
                      <a16:creationId xmlns:a16="http://schemas.microsoft.com/office/drawing/2014/main" id="{FBD53D61-3B2B-C24E-9F9E-8D1DBFD83EDC}"/>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9A2F20CA-10E5-F64F-81A1-3811F91E4E02}"/>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2A278A8D-916A-934E-BF81-5CB63A8CA562}"/>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15141911-6FE2-F04A-B110-070D0783AAC0}"/>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7" name="Group 166">
                <a:extLst>
                  <a:ext uri="{FF2B5EF4-FFF2-40B4-BE49-F238E27FC236}">
                    <a16:creationId xmlns:a16="http://schemas.microsoft.com/office/drawing/2014/main" id="{4BFB64BA-A876-C441-AE82-7C9854E16559}"/>
                  </a:ext>
                </a:extLst>
              </p:cNvPr>
              <p:cNvGrpSpPr/>
              <p:nvPr/>
            </p:nvGrpSpPr>
            <p:grpSpPr>
              <a:xfrm>
                <a:off x="6650261" y="3545611"/>
                <a:ext cx="1579185" cy="326300"/>
                <a:chOff x="6644825" y="2754353"/>
                <a:chExt cx="1579185" cy="326300"/>
              </a:xfrm>
            </p:grpSpPr>
            <p:sp>
              <p:nvSpPr>
                <p:cNvPr id="168" name="Rectangle 167">
                  <a:extLst>
                    <a:ext uri="{FF2B5EF4-FFF2-40B4-BE49-F238E27FC236}">
                      <a16:creationId xmlns:a16="http://schemas.microsoft.com/office/drawing/2014/main" id="{42CA7BAF-62BE-A143-9DE5-15ECD75E0C33}"/>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3363AFF-3BD8-F344-B96A-1AF06E8B2038}"/>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EDC52E39-6977-5B4A-A9CA-EAA6A85DEBC5}"/>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C7C29E16-739D-8F4D-83EB-0F5FC563409D}"/>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1FB5A6DE-DD75-174C-A24A-81CFC7A6EB78}"/>
                  </a:ext>
                </a:extLst>
              </p:cNvPr>
              <p:cNvGrpSpPr/>
              <p:nvPr/>
            </p:nvGrpSpPr>
            <p:grpSpPr>
              <a:xfrm>
                <a:off x="6650261" y="3937786"/>
                <a:ext cx="1579185" cy="326300"/>
                <a:chOff x="6644825" y="2754353"/>
                <a:chExt cx="1579185" cy="326300"/>
              </a:xfrm>
            </p:grpSpPr>
            <p:sp>
              <p:nvSpPr>
                <p:cNvPr id="173" name="Rectangle 172">
                  <a:extLst>
                    <a:ext uri="{FF2B5EF4-FFF2-40B4-BE49-F238E27FC236}">
                      <a16:creationId xmlns:a16="http://schemas.microsoft.com/office/drawing/2014/main" id="{80EDF767-7501-AC4D-839C-0FE14E4D9BDD}"/>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3ED800BA-BEB3-E243-B680-4E7237ACEFC4}"/>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19110EE8-4CD4-4E42-BF58-B7F3BDC70D3E}"/>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1C023381-F333-0146-A7F6-3BF675E3DEBD}"/>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a:extLst>
                  <a:ext uri="{FF2B5EF4-FFF2-40B4-BE49-F238E27FC236}">
                    <a16:creationId xmlns:a16="http://schemas.microsoft.com/office/drawing/2014/main" id="{FA5AC1FB-716A-224F-883E-C7243E865BCF}"/>
                  </a:ext>
                </a:extLst>
              </p:cNvPr>
              <p:cNvGrpSpPr/>
              <p:nvPr/>
            </p:nvGrpSpPr>
            <p:grpSpPr>
              <a:xfrm>
                <a:off x="6650261" y="4329961"/>
                <a:ext cx="1579185" cy="326300"/>
                <a:chOff x="6644825" y="2754353"/>
                <a:chExt cx="1579185" cy="326300"/>
              </a:xfrm>
            </p:grpSpPr>
            <p:sp>
              <p:nvSpPr>
                <p:cNvPr id="178" name="Rectangle 177">
                  <a:extLst>
                    <a:ext uri="{FF2B5EF4-FFF2-40B4-BE49-F238E27FC236}">
                      <a16:creationId xmlns:a16="http://schemas.microsoft.com/office/drawing/2014/main" id="{183903B8-57E0-0A4A-94EE-D5A02705FBD8}"/>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5D2A5829-B767-AD40-8E67-B3BF703FA516}"/>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BD44B6BB-5CD1-D745-8BCD-C8A5A7868760}"/>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DC230BC6-C038-0A43-99CD-19906AE1A23F}"/>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DC9749AD-72E0-0F44-817C-E9AEB5307BD2}"/>
                  </a:ext>
                </a:extLst>
              </p:cNvPr>
              <p:cNvGrpSpPr/>
              <p:nvPr/>
            </p:nvGrpSpPr>
            <p:grpSpPr>
              <a:xfrm>
                <a:off x="6644825" y="4721801"/>
                <a:ext cx="1579185" cy="326300"/>
                <a:chOff x="6644825" y="2754353"/>
                <a:chExt cx="1579185" cy="326300"/>
              </a:xfrm>
            </p:grpSpPr>
            <p:sp>
              <p:nvSpPr>
                <p:cNvPr id="183" name="Rectangle 182">
                  <a:extLst>
                    <a:ext uri="{FF2B5EF4-FFF2-40B4-BE49-F238E27FC236}">
                      <a16:creationId xmlns:a16="http://schemas.microsoft.com/office/drawing/2014/main" id="{F0F2626C-1A69-DE4C-B196-D105AF789E99}"/>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C874D51D-CE92-4A45-810A-C36C9C257FF5}"/>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191B12A3-BD88-4346-8EF6-AB0537D12C89}"/>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054A1715-46AC-3241-A8A1-80AA6529870A}"/>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8" name="Group 187">
              <a:extLst>
                <a:ext uri="{FF2B5EF4-FFF2-40B4-BE49-F238E27FC236}">
                  <a16:creationId xmlns:a16="http://schemas.microsoft.com/office/drawing/2014/main" id="{BE4B7BFA-37E6-124C-84C9-30B90DE7BBCC}"/>
                </a:ext>
              </a:extLst>
            </p:cNvPr>
            <p:cNvGrpSpPr/>
            <p:nvPr/>
          </p:nvGrpSpPr>
          <p:grpSpPr>
            <a:xfrm>
              <a:off x="6823048" y="3007603"/>
              <a:ext cx="1584621" cy="2293748"/>
              <a:chOff x="6644825" y="2754353"/>
              <a:chExt cx="1584621" cy="2293748"/>
            </a:xfrm>
          </p:grpSpPr>
          <p:grpSp>
            <p:nvGrpSpPr>
              <p:cNvPr id="189" name="Group 188">
                <a:extLst>
                  <a:ext uri="{FF2B5EF4-FFF2-40B4-BE49-F238E27FC236}">
                    <a16:creationId xmlns:a16="http://schemas.microsoft.com/office/drawing/2014/main" id="{1546EF13-00F6-2046-948B-E44F798A0023}"/>
                  </a:ext>
                </a:extLst>
              </p:cNvPr>
              <p:cNvGrpSpPr/>
              <p:nvPr/>
            </p:nvGrpSpPr>
            <p:grpSpPr>
              <a:xfrm>
                <a:off x="6644825" y="2754353"/>
                <a:ext cx="1579185" cy="326300"/>
                <a:chOff x="6644825" y="2754353"/>
                <a:chExt cx="1579185" cy="326300"/>
              </a:xfrm>
            </p:grpSpPr>
            <p:sp>
              <p:nvSpPr>
                <p:cNvPr id="215" name="Rectangle 214">
                  <a:extLst>
                    <a:ext uri="{FF2B5EF4-FFF2-40B4-BE49-F238E27FC236}">
                      <a16:creationId xmlns:a16="http://schemas.microsoft.com/office/drawing/2014/main" id="{0B0283DB-70C2-AE48-9595-C7982D0D2E95}"/>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56940246-8305-3047-8D87-D238D087179A}"/>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CBA9A555-F201-BC4B-BD92-B9F5FF8AC17D}"/>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Rectangle 217">
                  <a:extLst>
                    <a:ext uri="{FF2B5EF4-FFF2-40B4-BE49-F238E27FC236}">
                      <a16:creationId xmlns:a16="http://schemas.microsoft.com/office/drawing/2014/main" id="{99DF2983-318B-F341-8751-C62DB587BCCF}"/>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1B909537-5278-9549-890A-AD0E48389A25}"/>
                  </a:ext>
                </a:extLst>
              </p:cNvPr>
              <p:cNvGrpSpPr/>
              <p:nvPr/>
            </p:nvGrpSpPr>
            <p:grpSpPr>
              <a:xfrm>
                <a:off x="6650261" y="3150515"/>
                <a:ext cx="1579185" cy="326300"/>
                <a:chOff x="6644825" y="2754353"/>
                <a:chExt cx="1579185" cy="326300"/>
              </a:xfrm>
            </p:grpSpPr>
            <p:sp>
              <p:nvSpPr>
                <p:cNvPr id="211" name="Rectangle 210">
                  <a:extLst>
                    <a:ext uri="{FF2B5EF4-FFF2-40B4-BE49-F238E27FC236}">
                      <a16:creationId xmlns:a16="http://schemas.microsoft.com/office/drawing/2014/main" id="{2953A99F-D8B0-DA47-8406-8A681D7351B4}"/>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FDFA34CC-95AA-B642-9F76-71C0AF28C5A4}"/>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814E339C-C03B-6343-BD46-09088A436ABA}"/>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4401FD74-34F4-044D-BE8F-CE559ABC41A7}"/>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8A7BEA16-ACFC-3043-836D-ACE74C75B487}"/>
                  </a:ext>
                </a:extLst>
              </p:cNvPr>
              <p:cNvGrpSpPr/>
              <p:nvPr/>
            </p:nvGrpSpPr>
            <p:grpSpPr>
              <a:xfrm>
                <a:off x="6650261" y="3545611"/>
                <a:ext cx="1579185" cy="326300"/>
                <a:chOff x="6644825" y="2754353"/>
                <a:chExt cx="1579185" cy="326300"/>
              </a:xfrm>
            </p:grpSpPr>
            <p:sp>
              <p:nvSpPr>
                <p:cNvPr id="207" name="Rectangle 206">
                  <a:extLst>
                    <a:ext uri="{FF2B5EF4-FFF2-40B4-BE49-F238E27FC236}">
                      <a16:creationId xmlns:a16="http://schemas.microsoft.com/office/drawing/2014/main" id="{628B0668-533A-674F-BF28-38CA7E8D3BD3}"/>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1CF13288-D5CF-6A4F-A644-DE68038314EE}"/>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AB3358D3-7904-A248-9733-1D9385AA7DA7}"/>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92D03B1A-BB0A-AD45-B013-4DF81BB0FAC6}"/>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DACC150D-1BF3-314C-939B-E6A48292BD82}"/>
                  </a:ext>
                </a:extLst>
              </p:cNvPr>
              <p:cNvGrpSpPr/>
              <p:nvPr/>
            </p:nvGrpSpPr>
            <p:grpSpPr>
              <a:xfrm>
                <a:off x="6650261" y="3937786"/>
                <a:ext cx="1579185" cy="326300"/>
                <a:chOff x="6644825" y="2754353"/>
                <a:chExt cx="1579185" cy="326300"/>
              </a:xfrm>
            </p:grpSpPr>
            <p:sp>
              <p:nvSpPr>
                <p:cNvPr id="203" name="Rectangle 202">
                  <a:extLst>
                    <a:ext uri="{FF2B5EF4-FFF2-40B4-BE49-F238E27FC236}">
                      <a16:creationId xmlns:a16="http://schemas.microsoft.com/office/drawing/2014/main" id="{13F72A64-F730-A744-B04C-9B15B9846E8B}"/>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5C88EC96-9786-B940-B5DD-638505010DE3}"/>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03F204EA-FE55-F644-BB2C-FED5B09535F6}"/>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7951F9E3-11EB-B74E-95F7-B9A0B4064D65}"/>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3" name="Group 192">
                <a:extLst>
                  <a:ext uri="{FF2B5EF4-FFF2-40B4-BE49-F238E27FC236}">
                    <a16:creationId xmlns:a16="http://schemas.microsoft.com/office/drawing/2014/main" id="{CED0E807-C633-F24E-A422-BDDFC06C97AE}"/>
                  </a:ext>
                </a:extLst>
              </p:cNvPr>
              <p:cNvGrpSpPr/>
              <p:nvPr/>
            </p:nvGrpSpPr>
            <p:grpSpPr>
              <a:xfrm>
                <a:off x="6650261" y="4329961"/>
                <a:ext cx="1579185" cy="326300"/>
                <a:chOff x="6644825" y="2754353"/>
                <a:chExt cx="1579185" cy="326300"/>
              </a:xfrm>
            </p:grpSpPr>
            <p:sp>
              <p:nvSpPr>
                <p:cNvPr id="199" name="Rectangle 198">
                  <a:extLst>
                    <a:ext uri="{FF2B5EF4-FFF2-40B4-BE49-F238E27FC236}">
                      <a16:creationId xmlns:a16="http://schemas.microsoft.com/office/drawing/2014/main" id="{027D7A53-FDF4-C945-ACE7-5223B644436E}"/>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0F3F2D19-2E47-3049-A581-15D1D9B408B9}"/>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729BE911-E029-F64B-85CB-F2A427EDEC1A}"/>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C745991B-21A6-5D49-83A2-EA1725EA900A}"/>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0B8E20D1-F9AB-5C48-AD52-643AAB706F4D}"/>
                  </a:ext>
                </a:extLst>
              </p:cNvPr>
              <p:cNvGrpSpPr/>
              <p:nvPr/>
            </p:nvGrpSpPr>
            <p:grpSpPr>
              <a:xfrm>
                <a:off x="6644825" y="4721801"/>
                <a:ext cx="1579185" cy="326300"/>
                <a:chOff x="6644825" y="2754353"/>
                <a:chExt cx="1579185" cy="326300"/>
              </a:xfrm>
            </p:grpSpPr>
            <p:sp>
              <p:nvSpPr>
                <p:cNvPr id="195" name="Rectangle 194">
                  <a:extLst>
                    <a:ext uri="{FF2B5EF4-FFF2-40B4-BE49-F238E27FC236}">
                      <a16:creationId xmlns:a16="http://schemas.microsoft.com/office/drawing/2014/main" id="{00F5BA4C-DB3A-5B4F-BBA7-0A34CA46E934}"/>
                    </a:ext>
                  </a:extLst>
                </p:cNvPr>
                <p:cNvSpPr/>
                <p:nvPr/>
              </p:nvSpPr>
              <p:spPr>
                <a:xfrm>
                  <a:off x="6644825"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472B534F-803D-F14B-9857-0A40AE6974EF}"/>
                    </a:ext>
                  </a:extLst>
                </p:cNvPr>
                <p:cNvSpPr/>
                <p:nvPr/>
              </p:nvSpPr>
              <p:spPr>
                <a:xfrm>
                  <a:off x="7057921" y="2755555"/>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8D12C162-984B-BF40-AF26-4E91F414CDA0}"/>
                    </a:ext>
                  </a:extLst>
                </p:cNvPr>
                <p:cNvSpPr/>
                <p:nvPr/>
              </p:nvSpPr>
              <p:spPr>
                <a:xfrm>
                  <a:off x="7470094"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4E212BC0-32B4-8F4D-9D79-2DB54D9D4548}"/>
                    </a:ext>
                  </a:extLst>
                </p:cNvPr>
                <p:cNvSpPr/>
                <p:nvPr/>
              </p:nvSpPr>
              <p:spPr>
                <a:xfrm>
                  <a:off x="7882267" y="2754353"/>
                  <a:ext cx="341743" cy="325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108007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60E08-0162-584A-807E-847A81C4AC01}"/>
              </a:ext>
            </a:extLst>
          </p:cNvPr>
          <p:cNvSpPr>
            <a:spLocks noGrp="1"/>
          </p:cNvSpPr>
          <p:nvPr>
            <p:ph type="dt" sz="half" idx="10"/>
          </p:nvPr>
        </p:nvSpPr>
        <p:spPr/>
        <p:txBody>
          <a:bodyPr/>
          <a:lstStyle/>
          <a:p>
            <a:r>
              <a:rPr lang="en-US"/>
              <a:t>6/7/18</a:t>
            </a:r>
          </a:p>
        </p:txBody>
      </p:sp>
      <p:sp>
        <p:nvSpPr>
          <p:cNvPr id="3" name="Slide Number Placeholder 2">
            <a:extLst>
              <a:ext uri="{FF2B5EF4-FFF2-40B4-BE49-F238E27FC236}">
                <a16:creationId xmlns:a16="http://schemas.microsoft.com/office/drawing/2014/main" id="{9C5D6DBA-543D-CB42-BDAF-C560FDD707A3}"/>
              </a:ext>
            </a:extLst>
          </p:cNvPr>
          <p:cNvSpPr>
            <a:spLocks noGrp="1"/>
          </p:cNvSpPr>
          <p:nvPr>
            <p:ph type="sldNum" sz="quarter" idx="12"/>
          </p:nvPr>
        </p:nvSpPr>
        <p:spPr/>
        <p:txBody>
          <a:bodyPr/>
          <a:lstStyle/>
          <a:p>
            <a:fld id="{2024AA8B-F1EC-D547-99EC-1807C0CD66CE}" type="slidenum">
              <a:rPr lang="en-US" smtClean="0"/>
              <a:t>7</a:t>
            </a:fld>
            <a:endParaRPr lang="en-US"/>
          </a:p>
        </p:txBody>
      </p:sp>
      <p:sp>
        <p:nvSpPr>
          <p:cNvPr id="4" name="TextBox 3">
            <a:extLst>
              <a:ext uri="{FF2B5EF4-FFF2-40B4-BE49-F238E27FC236}">
                <a16:creationId xmlns:a16="http://schemas.microsoft.com/office/drawing/2014/main" id="{49430927-6C4C-5349-9303-BA103EA1BB66}"/>
              </a:ext>
            </a:extLst>
          </p:cNvPr>
          <p:cNvSpPr txBox="1"/>
          <p:nvPr/>
        </p:nvSpPr>
        <p:spPr>
          <a:xfrm>
            <a:off x="354842" y="300251"/>
            <a:ext cx="11450471" cy="5663820"/>
          </a:xfrm>
          <a:prstGeom prst="rect">
            <a:avLst/>
          </a:prstGeom>
          <a:solidFill>
            <a:schemeClr val="tx1"/>
          </a:solidFill>
        </p:spPr>
        <p:txBody>
          <a:bodyPr vert="horz" wrap="square" lIns="91440" tIns="45720" rIns="91440" bIns="45720" rtlCol="0">
            <a:normAutofit/>
          </a:bodyPr>
          <a:lstStyle/>
          <a:p>
            <a:r>
              <a:rPr lang="en-US" dirty="0">
                <a:solidFill>
                  <a:schemeClr val="bg1"/>
                </a:solidFill>
                <a:latin typeface="Courier" pitchFamily="2" charset="0"/>
              </a:rPr>
              <a:t>c455-012[</a:t>
            </a:r>
            <a:r>
              <a:rPr lang="en-US" dirty="0" err="1">
                <a:solidFill>
                  <a:schemeClr val="bg1"/>
                </a:solidFill>
                <a:latin typeface="Courier" pitchFamily="2" charset="0"/>
              </a:rPr>
              <a:t>knl</a:t>
            </a:r>
            <a:r>
              <a:rPr lang="en-US" dirty="0">
                <a:solidFill>
                  <a:schemeClr val="bg1"/>
                </a:solidFill>
                <a:latin typeface="Courier" pitchFamily="2" charset="0"/>
              </a:rPr>
              <a:t>](1001)$less /proc/</a:t>
            </a:r>
            <a:r>
              <a:rPr lang="en-US" dirty="0" err="1">
                <a:solidFill>
                  <a:schemeClr val="bg1"/>
                </a:solidFill>
                <a:latin typeface="Courier" pitchFamily="2" charset="0"/>
              </a:rPr>
              <a:t>cpuinfo</a:t>
            </a:r>
            <a:endParaRPr lang="en-US" dirty="0">
              <a:solidFill>
                <a:schemeClr val="bg1"/>
              </a:solidFill>
              <a:latin typeface="Courier" pitchFamily="2" charset="0"/>
            </a:endParaRPr>
          </a:p>
          <a:p>
            <a:r>
              <a:rPr lang="en-US" dirty="0">
                <a:solidFill>
                  <a:schemeClr val="bg1"/>
                </a:solidFill>
                <a:latin typeface="Courier" pitchFamily="2" charset="0"/>
              </a:rPr>
              <a:t>processor       : 0</a:t>
            </a:r>
          </a:p>
          <a:p>
            <a:r>
              <a:rPr lang="en-US" dirty="0" err="1">
                <a:solidFill>
                  <a:schemeClr val="bg1"/>
                </a:solidFill>
                <a:latin typeface="Courier" pitchFamily="2" charset="0"/>
              </a:rPr>
              <a:t>vendor_id</a:t>
            </a:r>
            <a:r>
              <a:rPr lang="en-US" dirty="0">
                <a:solidFill>
                  <a:schemeClr val="bg1"/>
                </a:solidFill>
                <a:latin typeface="Courier" pitchFamily="2" charset="0"/>
              </a:rPr>
              <a:t>       : </a:t>
            </a:r>
            <a:r>
              <a:rPr lang="en-US" dirty="0" err="1">
                <a:solidFill>
                  <a:schemeClr val="bg1"/>
                </a:solidFill>
                <a:latin typeface="Courier" pitchFamily="2" charset="0"/>
              </a:rPr>
              <a:t>GenuineIntel</a:t>
            </a:r>
            <a:endParaRPr lang="en-US" dirty="0">
              <a:solidFill>
                <a:schemeClr val="bg1"/>
              </a:solidFill>
              <a:latin typeface="Courier" pitchFamily="2" charset="0"/>
            </a:endParaRPr>
          </a:p>
          <a:p>
            <a:r>
              <a:rPr lang="en-US" dirty="0" err="1">
                <a:solidFill>
                  <a:schemeClr val="bg1"/>
                </a:solidFill>
                <a:latin typeface="Courier" pitchFamily="2" charset="0"/>
              </a:rPr>
              <a:t>cpu</a:t>
            </a:r>
            <a:r>
              <a:rPr lang="en-US" dirty="0">
                <a:solidFill>
                  <a:schemeClr val="bg1"/>
                </a:solidFill>
                <a:latin typeface="Courier" pitchFamily="2" charset="0"/>
              </a:rPr>
              <a:t> family      : 6</a:t>
            </a:r>
          </a:p>
          <a:p>
            <a:r>
              <a:rPr lang="en-US" dirty="0">
                <a:solidFill>
                  <a:schemeClr val="bg1"/>
                </a:solidFill>
                <a:latin typeface="Courier" pitchFamily="2" charset="0"/>
              </a:rPr>
              <a:t>model           : 87</a:t>
            </a:r>
          </a:p>
          <a:p>
            <a:r>
              <a:rPr lang="en-US" dirty="0">
                <a:solidFill>
                  <a:schemeClr val="bg1"/>
                </a:solidFill>
                <a:latin typeface="Courier" pitchFamily="2" charset="0"/>
              </a:rPr>
              <a:t>model name      : Intel(R) Xeon Phi(TM) CPU 7250 @ 1.40GHz</a:t>
            </a:r>
          </a:p>
          <a:p>
            <a:r>
              <a:rPr lang="en-US" dirty="0">
                <a:solidFill>
                  <a:schemeClr val="bg1"/>
                </a:solidFill>
                <a:latin typeface="Courier" pitchFamily="2" charset="0"/>
              </a:rPr>
              <a:t>stepping        : 1</a:t>
            </a:r>
          </a:p>
          <a:p>
            <a:r>
              <a:rPr lang="en-US" dirty="0">
                <a:solidFill>
                  <a:schemeClr val="bg1"/>
                </a:solidFill>
                <a:latin typeface="Courier" pitchFamily="2" charset="0"/>
              </a:rPr>
              <a:t>microcode       : 0x1ac</a:t>
            </a:r>
          </a:p>
          <a:p>
            <a:r>
              <a:rPr lang="en-US" dirty="0" err="1">
                <a:solidFill>
                  <a:schemeClr val="bg1"/>
                </a:solidFill>
                <a:latin typeface="Courier" pitchFamily="2" charset="0"/>
              </a:rPr>
              <a:t>cpu</a:t>
            </a:r>
            <a:r>
              <a:rPr lang="en-US" dirty="0">
                <a:solidFill>
                  <a:schemeClr val="bg1"/>
                </a:solidFill>
                <a:latin typeface="Courier" pitchFamily="2" charset="0"/>
              </a:rPr>
              <a:t> MHz         : 1496.140</a:t>
            </a:r>
          </a:p>
          <a:p>
            <a:r>
              <a:rPr lang="en-US" dirty="0">
                <a:solidFill>
                  <a:schemeClr val="bg1"/>
                </a:solidFill>
                <a:latin typeface="Courier" pitchFamily="2" charset="0"/>
              </a:rPr>
              <a:t>cache size      : 1024 KB</a:t>
            </a:r>
          </a:p>
          <a:p>
            <a:r>
              <a:rPr lang="en-US" dirty="0">
                <a:solidFill>
                  <a:schemeClr val="bg1"/>
                </a:solidFill>
                <a:latin typeface="Courier" pitchFamily="2" charset="0"/>
              </a:rPr>
              <a:t>physical id     : 0</a:t>
            </a:r>
          </a:p>
          <a:p>
            <a:r>
              <a:rPr lang="en-US" dirty="0">
                <a:solidFill>
                  <a:schemeClr val="bg1"/>
                </a:solidFill>
                <a:latin typeface="Courier" pitchFamily="2" charset="0"/>
              </a:rPr>
              <a:t>siblings        : 272</a:t>
            </a:r>
          </a:p>
          <a:p>
            <a:r>
              <a:rPr lang="en-US" dirty="0">
                <a:solidFill>
                  <a:schemeClr val="bg1"/>
                </a:solidFill>
                <a:latin typeface="Courier" pitchFamily="2" charset="0"/>
              </a:rPr>
              <a:t>core id         : 2</a:t>
            </a:r>
          </a:p>
          <a:p>
            <a:r>
              <a:rPr lang="en-US" dirty="0" err="1">
                <a:solidFill>
                  <a:schemeClr val="bg1"/>
                </a:solidFill>
                <a:latin typeface="Courier" pitchFamily="2" charset="0"/>
              </a:rPr>
              <a:t>cpu</a:t>
            </a:r>
            <a:r>
              <a:rPr lang="en-US" dirty="0">
                <a:solidFill>
                  <a:schemeClr val="bg1"/>
                </a:solidFill>
                <a:latin typeface="Courier" pitchFamily="2" charset="0"/>
              </a:rPr>
              <a:t> cores       : 68</a:t>
            </a:r>
          </a:p>
          <a:p>
            <a:r>
              <a:rPr lang="en-US" dirty="0" err="1">
                <a:solidFill>
                  <a:schemeClr val="bg1"/>
                </a:solidFill>
                <a:latin typeface="Courier" pitchFamily="2" charset="0"/>
              </a:rPr>
              <a:t>apicid</a:t>
            </a:r>
            <a:r>
              <a:rPr lang="en-US" dirty="0">
                <a:solidFill>
                  <a:schemeClr val="bg1"/>
                </a:solidFill>
                <a:latin typeface="Courier" pitchFamily="2" charset="0"/>
              </a:rPr>
              <a:t>          : 8</a:t>
            </a:r>
          </a:p>
          <a:p>
            <a:r>
              <a:rPr lang="en-US" dirty="0">
                <a:solidFill>
                  <a:schemeClr val="bg1"/>
                </a:solidFill>
                <a:latin typeface="Courier" pitchFamily="2" charset="0"/>
              </a:rPr>
              <a:t>initial </a:t>
            </a:r>
            <a:r>
              <a:rPr lang="en-US" dirty="0" err="1">
                <a:solidFill>
                  <a:schemeClr val="bg1"/>
                </a:solidFill>
                <a:latin typeface="Courier" pitchFamily="2" charset="0"/>
              </a:rPr>
              <a:t>apicid</a:t>
            </a:r>
            <a:r>
              <a:rPr lang="en-US" dirty="0">
                <a:solidFill>
                  <a:schemeClr val="bg1"/>
                </a:solidFill>
                <a:latin typeface="Courier" pitchFamily="2" charset="0"/>
              </a:rPr>
              <a:t>  : 8</a:t>
            </a:r>
          </a:p>
          <a:p>
            <a:r>
              <a:rPr lang="en-US" dirty="0" err="1">
                <a:solidFill>
                  <a:schemeClr val="bg1"/>
                </a:solidFill>
                <a:latin typeface="Courier" pitchFamily="2" charset="0"/>
              </a:rPr>
              <a:t>fpu</a:t>
            </a:r>
            <a:r>
              <a:rPr lang="en-US" dirty="0">
                <a:solidFill>
                  <a:schemeClr val="bg1"/>
                </a:solidFill>
                <a:latin typeface="Courier" pitchFamily="2" charset="0"/>
              </a:rPr>
              <a:t>             : yes</a:t>
            </a:r>
          </a:p>
          <a:p>
            <a:r>
              <a:rPr lang="en-US" dirty="0" err="1">
                <a:solidFill>
                  <a:schemeClr val="bg1"/>
                </a:solidFill>
                <a:latin typeface="Courier" pitchFamily="2" charset="0"/>
              </a:rPr>
              <a:t>fpu_exception</a:t>
            </a:r>
            <a:r>
              <a:rPr lang="en-US" dirty="0">
                <a:solidFill>
                  <a:schemeClr val="bg1"/>
                </a:solidFill>
                <a:latin typeface="Courier" pitchFamily="2" charset="0"/>
              </a:rPr>
              <a:t>   : yes</a:t>
            </a:r>
          </a:p>
          <a:p>
            <a:r>
              <a:rPr lang="en-US" dirty="0" err="1">
                <a:solidFill>
                  <a:schemeClr val="bg1"/>
                </a:solidFill>
                <a:latin typeface="Courier" pitchFamily="2" charset="0"/>
              </a:rPr>
              <a:t>cpuid</a:t>
            </a:r>
            <a:r>
              <a:rPr lang="en-US" dirty="0">
                <a:solidFill>
                  <a:schemeClr val="bg1"/>
                </a:solidFill>
                <a:latin typeface="Courier" pitchFamily="2" charset="0"/>
              </a:rPr>
              <a:t> level     : 13</a:t>
            </a:r>
          </a:p>
          <a:p>
            <a:r>
              <a:rPr lang="en-US" dirty="0" err="1">
                <a:solidFill>
                  <a:schemeClr val="bg1"/>
                </a:solidFill>
                <a:latin typeface="Courier" pitchFamily="2" charset="0"/>
              </a:rPr>
              <a:t>wp</a:t>
            </a:r>
            <a:r>
              <a:rPr lang="en-US" dirty="0">
                <a:solidFill>
                  <a:schemeClr val="bg1"/>
                </a:solidFill>
                <a:latin typeface="Courier" pitchFamily="2" charset="0"/>
              </a:rPr>
              <a:t>              : yes</a:t>
            </a:r>
          </a:p>
        </p:txBody>
      </p:sp>
    </p:spTree>
    <p:extLst>
      <p:ext uri="{BB962C8B-B14F-4D97-AF65-F5344CB8AC3E}">
        <p14:creationId xmlns:p14="http://schemas.microsoft.com/office/powerpoint/2010/main" val="354150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60E08-0162-584A-807E-847A81C4AC01}"/>
              </a:ext>
            </a:extLst>
          </p:cNvPr>
          <p:cNvSpPr>
            <a:spLocks noGrp="1"/>
          </p:cNvSpPr>
          <p:nvPr>
            <p:ph type="dt" sz="half" idx="10"/>
          </p:nvPr>
        </p:nvSpPr>
        <p:spPr/>
        <p:txBody>
          <a:bodyPr/>
          <a:lstStyle/>
          <a:p>
            <a:r>
              <a:rPr lang="en-US"/>
              <a:t>6/7/18</a:t>
            </a:r>
          </a:p>
        </p:txBody>
      </p:sp>
      <p:sp>
        <p:nvSpPr>
          <p:cNvPr id="3" name="Slide Number Placeholder 2">
            <a:extLst>
              <a:ext uri="{FF2B5EF4-FFF2-40B4-BE49-F238E27FC236}">
                <a16:creationId xmlns:a16="http://schemas.microsoft.com/office/drawing/2014/main" id="{9C5D6DBA-543D-CB42-BDAF-C560FDD707A3}"/>
              </a:ext>
            </a:extLst>
          </p:cNvPr>
          <p:cNvSpPr>
            <a:spLocks noGrp="1"/>
          </p:cNvSpPr>
          <p:nvPr>
            <p:ph type="sldNum" sz="quarter" idx="12"/>
          </p:nvPr>
        </p:nvSpPr>
        <p:spPr/>
        <p:txBody>
          <a:bodyPr/>
          <a:lstStyle/>
          <a:p>
            <a:fld id="{2024AA8B-F1EC-D547-99EC-1807C0CD66CE}" type="slidenum">
              <a:rPr lang="en-US" smtClean="0"/>
              <a:t>8</a:t>
            </a:fld>
            <a:endParaRPr lang="en-US"/>
          </a:p>
        </p:txBody>
      </p:sp>
      <p:sp>
        <p:nvSpPr>
          <p:cNvPr id="4" name="TextBox 3">
            <a:extLst>
              <a:ext uri="{FF2B5EF4-FFF2-40B4-BE49-F238E27FC236}">
                <a16:creationId xmlns:a16="http://schemas.microsoft.com/office/drawing/2014/main" id="{49430927-6C4C-5349-9303-BA103EA1BB66}"/>
              </a:ext>
            </a:extLst>
          </p:cNvPr>
          <p:cNvSpPr txBox="1"/>
          <p:nvPr/>
        </p:nvSpPr>
        <p:spPr>
          <a:xfrm>
            <a:off x="532262" y="573204"/>
            <a:ext cx="11163869" cy="5199797"/>
          </a:xfrm>
          <a:prstGeom prst="rect">
            <a:avLst/>
          </a:prstGeom>
          <a:solidFill>
            <a:schemeClr val="tx1"/>
          </a:solidFill>
        </p:spPr>
        <p:txBody>
          <a:bodyPr vert="horz" wrap="square" lIns="91440" tIns="45720" rIns="91440" bIns="45720" rtlCol="0">
            <a:normAutofit lnSpcReduction="10000"/>
          </a:bodyPr>
          <a:lstStyle/>
          <a:p>
            <a:r>
              <a:rPr lang="en-US" dirty="0">
                <a:solidFill>
                  <a:schemeClr val="bg1"/>
                </a:solidFill>
                <a:latin typeface="Courier" pitchFamily="2" charset="0"/>
              </a:rPr>
              <a:t>c455-012[</a:t>
            </a:r>
            <a:r>
              <a:rPr lang="en-US" dirty="0" err="1">
                <a:solidFill>
                  <a:schemeClr val="bg1"/>
                </a:solidFill>
                <a:latin typeface="Courier" pitchFamily="2" charset="0"/>
              </a:rPr>
              <a:t>knl</a:t>
            </a:r>
            <a:r>
              <a:rPr lang="en-US" dirty="0">
                <a:solidFill>
                  <a:schemeClr val="bg1"/>
                </a:solidFill>
                <a:latin typeface="Courier" pitchFamily="2" charset="0"/>
              </a:rPr>
              <a:t>](1001)$ </a:t>
            </a:r>
            <a:r>
              <a:rPr lang="en-US" dirty="0" err="1">
                <a:solidFill>
                  <a:schemeClr val="bg1"/>
                </a:solidFill>
                <a:latin typeface="Courier" pitchFamily="2" charset="0"/>
              </a:rPr>
              <a:t>numactl</a:t>
            </a:r>
            <a:r>
              <a:rPr lang="en-US" dirty="0">
                <a:solidFill>
                  <a:schemeClr val="bg1"/>
                </a:solidFill>
                <a:latin typeface="Courier" pitchFamily="2" charset="0"/>
              </a:rPr>
              <a:t> -H</a:t>
            </a:r>
          </a:p>
          <a:p>
            <a:r>
              <a:rPr lang="en-US" dirty="0">
                <a:solidFill>
                  <a:schemeClr val="bg1"/>
                </a:solidFill>
                <a:latin typeface="Courier" pitchFamily="2" charset="0"/>
              </a:rPr>
              <a:t>available: 1 nodes (0)</a:t>
            </a:r>
          </a:p>
          <a:p>
            <a:r>
              <a:rPr lang="en-US" dirty="0">
                <a:solidFill>
                  <a:schemeClr val="bg1"/>
                </a:solidFill>
                <a:latin typeface="Courier" pitchFamily="2" charset="0"/>
              </a:rPr>
              <a:t>node 0 </a:t>
            </a:r>
            <a:r>
              <a:rPr lang="en-US" dirty="0" err="1">
                <a:solidFill>
                  <a:schemeClr val="bg1"/>
                </a:solidFill>
                <a:latin typeface="Courier" pitchFamily="2" charset="0"/>
              </a:rPr>
              <a:t>cpus</a:t>
            </a:r>
            <a:r>
              <a:rPr lang="en-US" dirty="0">
                <a:solidFill>
                  <a:schemeClr val="bg1"/>
                </a:solidFill>
                <a:latin typeface="Courier" pitchFamily="2" charset="0"/>
              </a:rPr>
              <a:t>: 0 1 2 3 4 5 6 7 8 9 10 11 12 13 14 15 16 17 18 19 20 21 22 23 24 25 26 27 28 29 30 31 32 33 34 35 36 37 38 39 40 41 42 43 44 45 46 47 48 49 50 51 52 53 54 55 56 57 58 59 60 61 62 63 64 65 66 67 68 69 70 71 72 73 74 75 76 77 78 79 80 81 82 83 84 85 86 87 88 89 90 91 92 93 94 95 96 97 98 99 100 101 102 103 104 105 106 107 108 109 110 111 112 113 114 115 116 117 118 119 120 121 122 123 124 125 126 127 128 129 130 131 132 133 134 135 136 137 138 139 140 141 142 143 144 145 146 147 148 149 150 151 152 153 154 155 156 157 158 159 160 161 162 163 164 165 166 167 168 169 170 171 172 173 174 175 176 177 178 179 180 181 182 183 184 185 186 187 188 189 190 191 192 193 194 195 196 197 198 199 200 201 202 203 204 205 206 207 208 209 210 211 212 213 214 215 216 217 218 219 220 221 222 223 224 225 226 227 228 229 230 231 232 233 234 235 236 237 238 239 240 241 242 243 244 245 246 247 248 249 250 251 252 253 254 255 256 257 258 259 260 261 262 263 264 265 266 267 268 269 270 271</a:t>
            </a:r>
          </a:p>
          <a:p>
            <a:r>
              <a:rPr lang="en-US" dirty="0">
                <a:solidFill>
                  <a:schemeClr val="bg1"/>
                </a:solidFill>
                <a:latin typeface="Courier" pitchFamily="2" charset="0"/>
              </a:rPr>
              <a:t>node 0 size: 98207 MB</a:t>
            </a:r>
          </a:p>
          <a:p>
            <a:r>
              <a:rPr lang="en-US" dirty="0">
                <a:solidFill>
                  <a:schemeClr val="bg1"/>
                </a:solidFill>
                <a:latin typeface="Courier" pitchFamily="2" charset="0"/>
              </a:rPr>
              <a:t>node 0 free: 91727 MB</a:t>
            </a:r>
          </a:p>
          <a:p>
            <a:r>
              <a:rPr lang="en-US" dirty="0">
                <a:solidFill>
                  <a:schemeClr val="bg1"/>
                </a:solidFill>
                <a:latin typeface="Courier" pitchFamily="2" charset="0"/>
              </a:rPr>
              <a:t>node distances:</a:t>
            </a:r>
          </a:p>
          <a:p>
            <a:r>
              <a:rPr lang="en-US" dirty="0">
                <a:solidFill>
                  <a:schemeClr val="bg1"/>
                </a:solidFill>
                <a:latin typeface="Courier" pitchFamily="2" charset="0"/>
              </a:rPr>
              <a:t>node   0 </a:t>
            </a:r>
          </a:p>
          <a:p>
            <a:r>
              <a:rPr lang="en-US" dirty="0">
                <a:solidFill>
                  <a:schemeClr val="bg1"/>
                </a:solidFill>
                <a:latin typeface="Courier" pitchFamily="2" charset="0"/>
              </a:rPr>
              <a:t>  0:  10 </a:t>
            </a:r>
          </a:p>
        </p:txBody>
      </p:sp>
    </p:spTree>
    <p:extLst>
      <p:ext uri="{BB962C8B-B14F-4D97-AF65-F5344CB8AC3E}">
        <p14:creationId xmlns:p14="http://schemas.microsoft.com/office/powerpoint/2010/main" val="18425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F152-68C5-8A4B-9410-686E74813E0C}"/>
              </a:ext>
            </a:extLst>
          </p:cNvPr>
          <p:cNvSpPr>
            <a:spLocks noGrp="1"/>
          </p:cNvSpPr>
          <p:nvPr>
            <p:ph type="title"/>
          </p:nvPr>
        </p:nvSpPr>
        <p:spPr/>
        <p:txBody>
          <a:bodyPr/>
          <a:lstStyle/>
          <a:p>
            <a:r>
              <a:rPr lang="en-US" dirty="0"/>
              <a:t>An Overview of HPC:  Using a System</a:t>
            </a:r>
          </a:p>
        </p:txBody>
      </p:sp>
      <p:sp>
        <p:nvSpPr>
          <p:cNvPr id="3" name="Content Placeholder 2">
            <a:extLst>
              <a:ext uri="{FF2B5EF4-FFF2-40B4-BE49-F238E27FC236}">
                <a16:creationId xmlns:a16="http://schemas.microsoft.com/office/drawing/2014/main" id="{8C3A9478-DA46-9E40-BA8B-51E7168F7CD6}"/>
              </a:ext>
            </a:extLst>
          </p:cNvPr>
          <p:cNvSpPr>
            <a:spLocks noGrp="1"/>
          </p:cNvSpPr>
          <p:nvPr>
            <p:ph idx="1"/>
          </p:nvPr>
        </p:nvSpPr>
        <p:spPr>
          <a:xfrm>
            <a:off x="838200" y="1971399"/>
            <a:ext cx="10515600" cy="3634271"/>
          </a:xfrm>
        </p:spPr>
        <p:txBody>
          <a:bodyPr/>
          <a:lstStyle/>
          <a:p>
            <a:r>
              <a:rPr lang="en-US" dirty="0"/>
              <a:t>Why would I use HPC resources? </a:t>
            </a:r>
          </a:p>
          <a:p>
            <a:pPr marL="914400" lvl="1" indent="-457200">
              <a:buFont typeface="Arial" panose="020B0604020202020204" pitchFamily="34" charset="0"/>
              <a:buChar char="•"/>
            </a:pPr>
            <a:r>
              <a:rPr lang="en-US" dirty="0"/>
              <a:t>Large scale problems</a:t>
            </a:r>
          </a:p>
          <a:p>
            <a:pPr marL="914400" lvl="1" indent="-457200">
              <a:buFont typeface="Arial" panose="020B0604020202020204" pitchFamily="34" charset="0"/>
              <a:buChar char="•"/>
            </a:pPr>
            <a:r>
              <a:rPr lang="en-US" dirty="0"/>
              <a:t>Parallelization and Efficiency </a:t>
            </a:r>
          </a:p>
          <a:p>
            <a:pPr marL="914400" lvl="1" indent="-457200">
              <a:buFont typeface="Arial" panose="020B0604020202020204" pitchFamily="34" charset="0"/>
              <a:buChar char="•"/>
            </a:pPr>
            <a:r>
              <a:rPr lang="en-US" dirty="0"/>
              <a:t>Collaboration </a:t>
            </a:r>
          </a:p>
          <a:p>
            <a:pPr marL="914400" lvl="1" indent="-457200">
              <a:buFont typeface="Arial" panose="020B0604020202020204" pitchFamily="34" charset="0"/>
              <a:buChar char="•"/>
            </a:pPr>
            <a:endParaRPr lang="en-US" dirty="0"/>
          </a:p>
          <a:p>
            <a:r>
              <a:rPr lang="en-US" dirty="0"/>
              <a:t>How do I find an HPC resource? </a:t>
            </a:r>
          </a:p>
          <a:p>
            <a:pPr marL="914400" lvl="1" indent="-457200">
              <a:buFont typeface="Arial" panose="020B0604020202020204" pitchFamily="34" charset="0"/>
              <a:buChar char="•"/>
            </a:pPr>
            <a:r>
              <a:rPr lang="en-US" dirty="0"/>
              <a:t>Check with your institution</a:t>
            </a:r>
          </a:p>
          <a:p>
            <a:pPr marL="914400" lvl="1" indent="-457200">
              <a:buFont typeface="Arial" panose="020B0604020202020204" pitchFamily="34" charset="0"/>
              <a:buChar char="•"/>
            </a:pPr>
            <a:r>
              <a:rPr lang="en-US" dirty="0"/>
              <a:t>Check with national scientific groups (NSF in the US)</a:t>
            </a:r>
          </a:p>
          <a:p>
            <a:endParaRPr lang="en-US" dirty="0"/>
          </a:p>
        </p:txBody>
      </p:sp>
      <p:sp>
        <p:nvSpPr>
          <p:cNvPr id="4" name="Date Placeholder 3">
            <a:extLst>
              <a:ext uri="{FF2B5EF4-FFF2-40B4-BE49-F238E27FC236}">
                <a16:creationId xmlns:a16="http://schemas.microsoft.com/office/drawing/2014/main" id="{E42FB355-6D0B-B84B-9CE5-E5168A6C52E3}"/>
              </a:ext>
            </a:extLst>
          </p:cNvPr>
          <p:cNvSpPr>
            <a:spLocks noGrp="1"/>
          </p:cNvSpPr>
          <p:nvPr>
            <p:ph type="dt" sz="half" idx="10"/>
          </p:nvPr>
        </p:nvSpPr>
        <p:spPr/>
        <p:txBody>
          <a:bodyPr/>
          <a:lstStyle/>
          <a:p>
            <a:r>
              <a:rPr lang="en-US"/>
              <a:t>6/7/18</a:t>
            </a:r>
          </a:p>
        </p:txBody>
      </p:sp>
      <p:sp>
        <p:nvSpPr>
          <p:cNvPr id="5" name="Slide Number Placeholder 4">
            <a:extLst>
              <a:ext uri="{FF2B5EF4-FFF2-40B4-BE49-F238E27FC236}">
                <a16:creationId xmlns:a16="http://schemas.microsoft.com/office/drawing/2014/main" id="{7D95A06D-4C99-6449-8FA4-FC44C499006E}"/>
              </a:ext>
            </a:extLst>
          </p:cNvPr>
          <p:cNvSpPr>
            <a:spLocks noGrp="1"/>
          </p:cNvSpPr>
          <p:nvPr>
            <p:ph type="sldNum" sz="quarter" idx="12"/>
          </p:nvPr>
        </p:nvSpPr>
        <p:spPr/>
        <p:txBody>
          <a:bodyPr/>
          <a:lstStyle/>
          <a:p>
            <a:fld id="{2024AA8B-F1EC-D547-99EC-1807C0CD66CE}" type="slidenum">
              <a:rPr lang="en-US" smtClean="0"/>
              <a:t>9</a:t>
            </a:fld>
            <a:endParaRPr lang="en-US"/>
          </a:p>
        </p:txBody>
      </p:sp>
    </p:spTree>
    <p:extLst>
      <p:ext uri="{BB962C8B-B14F-4D97-AF65-F5344CB8AC3E}">
        <p14:creationId xmlns:p14="http://schemas.microsoft.com/office/powerpoint/2010/main" val="370189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a:defRPr sz="1800" dirty="0" smtClean="0"/>
        </a:defPPr>
      </a:lstStyle>
    </a:txDef>
  </a:objectDefaults>
  <a:extraClrSchemeLst/>
  <a:extLst>
    <a:ext uri="{05A4C25C-085E-4340-85A3-A5531E510DB2}">
      <thm15:themeFamily xmlns:thm15="http://schemas.microsoft.com/office/thememl/2012/main" name="Presentation1" id="{9470BA99-DB02-0842-9ED2-6177E057DF25}" vid="{0943036F-CC51-F942-ADDC-9D9520E634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10742</TotalTime>
  <Words>4658</Words>
  <Application>Microsoft Macintosh PowerPoint</Application>
  <PresentationFormat>Widescreen</PresentationFormat>
  <Paragraphs>878</Paragraphs>
  <Slides>58</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Courier</vt:lpstr>
      <vt:lpstr>Helvetica Neue</vt:lpstr>
      <vt:lpstr>Helvetica Neue Condensed Bold</vt:lpstr>
      <vt:lpstr>Helvetica Neue LT Std 55 Roman</vt:lpstr>
      <vt:lpstr>Helvetica Neue LT Std 77 Bold Condensed</vt:lpstr>
      <vt:lpstr>Helvetica Neue LT Std 85 Heavy</vt:lpstr>
      <vt:lpstr>Office Theme</vt:lpstr>
      <vt:lpstr>Introduction to HPC</vt:lpstr>
      <vt:lpstr>An Overview of HPC:  What is it? </vt:lpstr>
      <vt:lpstr>An Overview of HPC: Stampede2</vt:lpstr>
      <vt:lpstr>An Overview of HPC: Architecture</vt:lpstr>
      <vt:lpstr>Ex: SKX Compute Node </vt:lpstr>
      <vt:lpstr>Ex: Physical Layout</vt:lpstr>
      <vt:lpstr>PowerPoint Presentation</vt:lpstr>
      <vt:lpstr>PowerPoint Presentation</vt:lpstr>
      <vt:lpstr>An Overview of HPC:  Using a System</vt:lpstr>
      <vt:lpstr>Overview: What Can I Find on a System </vt:lpstr>
      <vt:lpstr>What Do I Need to Get Started?  </vt:lpstr>
      <vt:lpstr>Please See Your Handouts!</vt:lpstr>
      <vt:lpstr>SSH Protocols </vt:lpstr>
      <vt:lpstr>Logging In (Mac Terminal)</vt:lpstr>
      <vt:lpstr>Logging in (PuTTY pt. 1)</vt:lpstr>
      <vt:lpstr>Logging in (PuTTY pt. 2)</vt:lpstr>
      <vt:lpstr>PowerPoint Presentation</vt:lpstr>
      <vt:lpstr>Where am I?  </vt:lpstr>
      <vt:lpstr>PowerPoint Presentation</vt:lpstr>
      <vt:lpstr>Allocations</vt:lpstr>
      <vt:lpstr>PowerPoint Presentation</vt:lpstr>
      <vt:lpstr>Filesystems </vt:lpstr>
      <vt:lpstr>PowerPoint Presentation</vt:lpstr>
      <vt:lpstr>Filesystems: Cont. </vt:lpstr>
      <vt:lpstr>Create a File </vt:lpstr>
      <vt:lpstr>A Very Small File</vt:lpstr>
      <vt:lpstr>Run an Interactive Job </vt:lpstr>
      <vt:lpstr>helloWorld.py </vt:lpstr>
      <vt:lpstr>helloWorld.py </vt:lpstr>
      <vt:lpstr>Types of Code </vt:lpstr>
      <vt:lpstr>Message Passing Interface</vt:lpstr>
      <vt:lpstr>Ex: MPI Communication</vt:lpstr>
      <vt:lpstr>PowerPoint Presentation</vt:lpstr>
      <vt:lpstr>Parallel helloWorld.py </vt:lpstr>
      <vt:lpstr>Submitting a Job </vt:lpstr>
      <vt:lpstr>PowerPoint Presentation</vt:lpstr>
      <vt:lpstr>Submitting a Job cont.</vt:lpstr>
      <vt:lpstr>Submission Options</vt:lpstr>
      <vt:lpstr>Parallel Job</vt:lpstr>
      <vt:lpstr>Managing Your Jobs</vt:lpstr>
      <vt:lpstr>PowerPoint Presentation</vt:lpstr>
      <vt:lpstr>Accessing a Compute Node</vt:lpstr>
      <vt:lpstr>On Node Monitoring</vt:lpstr>
      <vt:lpstr>What else is on the Login Node?</vt:lpstr>
      <vt:lpstr>Modules</vt:lpstr>
      <vt:lpstr>PowerPoint Presentation</vt:lpstr>
      <vt:lpstr>PowerPoint Presentation</vt:lpstr>
      <vt:lpstr>Environment Management</vt:lpstr>
      <vt:lpstr>Environment Paths</vt:lpstr>
      <vt:lpstr>Diagnosing Your Environment</vt:lpstr>
      <vt:lpstr>.bashrc (or shell appropriate script)</vt:lpstr>
      <vt:lpstr>PowerPoint Presentation</vt:lpstr>
      <vt:lpstr>Building and Installing Software</vt:lpstr>
      <vt:lpstr>Ex: vcftools</vt:lpstr>
      <vt:lpstr>What Else?</vt:lpstr>
      <vt:lpstr>.ssh/config</vt:lpstr>
      <vt:lpstr>Q&amp;A</vt:lpstr>
      <vt:lpstr>Further Information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Trueheart</dc:creator>
  <cp:lastModifiedBy>Virginia Trueheart</cp:lastModifiedBy>
  <cp:revision>119</cp:revision>
  <cp:lastPrinted>2018-06-06T02:28:22Z</cp:lastPrinted>
  <dcterms:created xsi:type="dcterms:W3CDTF">2018-01-26T16:36:29Z</dcterms:created>
  <dcterms:modified xsi:type="dcterms:W3CDTF">2018-06-16T17:57:33Z</dcterms:modified>
</cp:coreProperties>
</file>